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40"/>
  </p:notesMasterIdLst>
  <p:sldIdLst>
    <p:sldId id="256" r:id="rId2"/>
    <p:sldId id="257" r:id="rId3"/>
    <p:sldId id="258" r:id="rId4"/>
    <p:sldId id="284" r:id="rId5"/>
    <p:sldId id="283" r:id="rId6"/>
    <p:sldId id="272" r:id="rId7"/>
    <p:sldId id="260" r:id="rId8"/>
    <p:sldId id="273" r:id="rId9"/>
    <p:sldId id="274" r:id="rId10"/>
    <p:sldId id="262" r:id="rId11"/>
    <p:sldId id="279" r:id="rId12"/>
    <p:sldId id="280" r:id="rId13"/>
    <p:sldId id="281" r:id="rId14"/>
    <p:sldId id="282" r:id="rId15"/>
    <p:sldId id="264" r:id="rId16"/>
    <p:sldId id="277" r:id="rId17"/>
    <p:sldId id="278" r:id="rId18"/>
    <p:sldId id="267" r:id="rId19"/>
    <p:sldId id="268" r:id="rId20"/>
    <p:sldId id="285" r:id="rId21"/>
    <p:sldId id="270" r:id="rId22"/>
    <p:sldId id="286" r:id="rId23"/>
    <p:sldId id="288" r:id="rId24"/>
    <p:sldId id="289" r:id="rId25"/>
    <p:sldId id="291" r:id="rId26"/>
    <p:sldId id="290" r:id="rId27"/>
    <p:sldId id="293" r:id="rId28"/>
    <p:sldId id="294" r:id="rId29"/>
    <p:sldId id="295" r:id="rId30"/>
    <p:sldId id="296" r:id="rId31"/>
    <p:sldId id="297" r:id="rId32"/>
    <p:sldId id="299" r:id="rId33"/>
    <p:sldId id="298" r:id="rId34"/>
    <p:sldId id="292" r:id="rId35"/>
    <p:sldId id="300" r:id="rId36"/>
    <p:sldId id="266" r:id="rId37"/>
    <p:sldId id="301" r:id="rId38"/>
    <p:sldId id="271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50F1B"/>
    <a:srgbClr val="9BD5D5"/>
    <a:srgbClr val="FFFF00"/>
    <a:srgbClr val="FF594C"/>
    <a:srgbClr val="FFD2C9"/>
    <a:srgbClr val="FFA9A1"/>
    <a:srgbClr val="2E3F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82584" autoAdjust="0"/>
  </p:normalViewPr>
  <p:slideViewPr>
    <p:cSldViewPr snapToGrid="0" snapToObjects="1">
      <p:cViewPr>
        <p:scale>
          <a:sx n="100" d="100"/>
          <a:sy n="100" d="100"/>
        </p:scale>
        <p:origin x="954" y="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70734A-D851-DD4E-8970-95377F947C99}" type="datetimeFigureOut">
              <a:rPr lang="en-US" smtClean="0"/>
              <a:t>4/26/2022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050B7C-10CF-B745-8CFA-E3C12E5E69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1830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50B7C-10CF-B745-8CFA-E3C12E5E693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572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Image Placeholder 1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miter lim="800000"/>
          </a:ln>
        </p:spPr>
      </p:sp>
      <p:sp>
        <p:nvSpPr>
          <p:cNvPr id="6147" name="Notes Placeholder 2"/>
          <p:cNvSpPr>
            <a:spLocks noGrp="1"/>
          </p:cNvSpPr>
          <p:nvPr>
            <p:ph type="body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anchor="t" anchorCtr="0">
            <a:noAutofit/>
          </a:bodyPr>
          <a:lstStyle>
            <a:lvl1pPr marL="0" indent="0" algn="l" defTabSz="4572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ＭＳ Ｐゴシック" pitchFamily="34" charset="-128"/>
              </a:defRPr>
            </a:lvl1pPr>
            <a:lvl2pPr marL="457200" indent="0" algn="l" defTabSz="4572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ＭＳ Ｐゴシック" pitchFamily="34" charset="-128"/>
              </a:defRPr>
            </a:lvl2pPr>
            <a:lvl3pPr marL="914400" indent="0" algn="l" defTabSz="4572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ＭＳ Ｐゴシック" pitchFamily="34" charset="-128"/>
              </a:defRPr>
            </a:lvl3pPr>
            <a:lvl4pPr marL="1371600" indent="0" algn="l" defTabSz="4572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ＭＳ Ｐゴシック" pitchFamily="34" charset="-128"/>
              </a:defRPr>
            </a:lvl4pPr>
            <a:lvl5pPr marL="1828800" indent="0" algn="l" defTabSz="4572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ＭＳ Ｐゴシック" pitchFamily="34" charset="-128"/>
              </a:defRPr>
            </a:lvl5pPr>
          </a:lstStyle>
          <a:p>
            <a:pPr marL="0" lvl="0" indent="0"/>
            <a:endParaRPr lang="en-US" altLang="en-US" dirty="0">
              <a:latin typeface="Arial" pitchFamily="34" charset="0"/>
              <a:ea typeface="Arial" pitchFamily="34" charset="0"/>
            </a:endParaRPr>
          </a:p>
        </p:txBody>
      </p:sp>
      <p:sp>
        <p:nvSpPr>
          <p:cNvPr id="6148" name="Slide Number Placeholder 3"/>
          <p:cNvSpPr>
            <a:spLocks noGrp="1"/>
          </p:cNvSpPr>
          <p:nvPr>
            <p:ph type="sldNum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  <a:miter lim="800000"/>
          </a:ln>
        </p:spPr>
        <p:txBody>
          <a:bodyPr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Arial" pitchFamily="34" charset="0"/>
                <a:ea typeface="ＭＳ Ｐゴシック" pitchFamily="34" charset="-128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Arial" pitchFamily="34" charset="0"/>
                <a:ea typeface="ＭＳ Ｐゴシック" pitchFamily="34" charset="-128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Arial" pitchFamily="34" charset="0"/>
                <a:ea typeface="ＭＳ Ｐゴシック" pitchFamily="34" charset="-128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Arial" pitchFamily="34" charset="0"/>
                <a:ea typeface="ＭＳ Ｐゴシック" pitchFamily="34" charset="-128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Arial" pitchFamily="34" charset="0"/>
                <a:ea typeface="ＭＳ Ｐゴシック" pitchFamily="34" charset="-128"/>
              </a:defRPr>
            </a:lvl5pPr>
          </a:lstStyle>
          <a:p>
            <a:pPr marL="0" lvl="0" indent="0" algn="r" eaLnBrk="1" hangingPunct="1"/>
            <a:fld id="{6E024691-7B60-4888-A707-3044301D8AD3}" type="slidenum">
              <a:rPr lang="en-US" altLang="en-US" sz="1200"/>
              <a:t>28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16168426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Image Placeholder 1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miter lim="800000"/>
          </a:ln>
        </p:spPr>
      </p:sp>
      <p:sp>
        <p:nvSpPr>
          <p:cNvPr id="6147" name="Notes Placeholder 2"/>
          <p:cNvSpPr>
            <a:spLocks noGrp="1"/>
          </p:cNvSpPr>
          <p:nvPr>
            <p:ph type="body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anchor="t" anchorCtr="0">
            <a:noAutofit/>
          </a:bodyPr>
          <a:lstStyle>
            <a:lvl1pPr marL="0" indent="0" algn="l" defTabSz="4572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ＭＳ Ｐゴシック" pitchFamily="34" charset="-128"/>
              </a:defRPr>
            </a:lvl1pPr>
            <a:lvl2pPr marL="457200" indent="0" algn="l" defTabSz="4572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ＭＳ Ｐゴシック" pitchFamily="34" charset="-128"/>
              </a:defRPr>
            </a:lvl2pPr>
            <a:lvl3pPr marL="914400" indent="0" algn="l" defTabSz="4572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ＭＳ Ｐゴシック" pitchFamily="34" charset="-128"/>
              </a:defRPr>
            </a:lvl3pPr>
            <a:lvl4pPr marL="1371600" indent="0" algn="l" defTabSz="4572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ＭＳ Ｐゴシック" pitchFamily="34" charset="-128"/>
              </a:defRPr>
            </a:lvl4pPr>
            <a:lvl5pPr marL="1828800" indent="0" algn="l" defTabSz="4572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ＭＳ Ｐゴシック" pitchFamily="34" charset="-128"/>
              </a:defRPr>
            </a:lvl5pPr>
          </a:lstStyle>
          <a:p>
            <a:pPr marL="0" lvl="0" indent="0"/>
            <a:endParaRPr lang="en-US" altLang="en-US" dirty="0">
              <a:latin typeface="Arial" pitchFamily="34" charset="0"/>
              <a:ea typeface="Arial" pitchFamily="34" charset="0"/>
            </a:endParaRPr>
          </a:p>
        </p:txBody>
      </p:sp>
      <p:sp>
        <p:nvSpPr>
          <p:cNvPr id="6148" name="Slide Number Placeholder 3"/>
          <p:cNvSpPr>
            <a:spLocks noGrp="1"/>
          </p:cNvSpPr>
          <p:nvPr>
            <p:ph type="sldNum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  <a:miter lim="800000"/>
          </a:ln>
        </p:spPr>
        <p:txBody>
          <a:bodyPr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Arial" pitchFamily="34" charset="0"/>
                <a:ea typeface="ＭＳ Ｐゴシック" pitchFamily="34" charset="-128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Arial" pitchFamily="34" charset="0"/>
                <a:ea typeface="ＭＳ Ｐゴシック" pitchFamily="34" charset="-128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Arial" pitchFamily="34" charset="0"/>
                <a:ea typeface="ＭＳ Ｐゴシック" pitchFamily="34" charset="-128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Arial" pitchFamily="34" charset="0"/>
                <a:ea typeface="ＭＳ Ｐゴシック" pitchFamily="34" charset="-128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Arial" pitchFamily="34" charset="0"/>
                <a:ea typeface="ＭＳ Ｐゴシック" pitchFamily="34" charset="-128"/>
              </a:defRPr>
            </a:lvl5pPr>
          </a:lstStyle>
          <a:p>
            <a:pPr marL="0" lvl="0" indent="0" algn="r" eaLnBrk="1" hangingPunct="1"/>
            <a:fld id="{6E024691-7B60-4888-A707-3044301D8AD3}" type="slidenum">
              <a:rPr lang="en-US" altLang="en-US" sz="1200"/>
              <a:t>29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151745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Image Placeholder 1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miter lim="800000"/>
          </a:ln>
        </p:spPr>
      </p:sp>
      <p:sp>
        <p:nvSpPr>
          <p:cNvPr id="6147" name="Notes Placeholder 2"/>
          <p:cNvSpPr>
            <a:spLocks noGrp="1"/>
          </p:cNvSpPr>
          <p:nvPr>
            <p:ph type="body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anchor="t" anchorCtr="0">
            <a:noAutofit/>
          </a:bodyPr>
          <a:lstStyle>
            <a:lvl1pPr marL="0" indent="0" algn="l" defTabSz="4572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ＭＳ Ｐゴシック" pitchFamily="34" charset="-128"/>
              </a:defRPr>
            </a:lvl1pPr>
            <a:lvl2pPr marL="457200" indent="0" algn="l" defTabSz="4572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ＭＳ Ｐゴシック" pitchFamily="34" charset="-128"/>
              </a:defRPr>
            </a:lvl2pPr>
            <a:lvl3pPr marL="914400" indent="0" algn="l" defTabSz="4572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ＭＳ Ｐゴシック" pitchFamily="34" charset="-128"/>
              </a:defRPr>
            </a:lvl3pPr>
            <a:lvl4pPr marL="1371600" indent="0" algn="l" defTabSz="4572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ＭＳ Ｐゴシック" pitchFamily="34" charset="-128"/>
              </a:defRPr>
            </a:lvl4pPr>
            <a:lvl5pPr marL="1828800" indent="0" algn="l" defTabSz="4572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ＭＳ Ｐゴシック" pitchFamily="34" charset="-128"/>
              </a:defRPr>
            </a:lvl5pPr>
          </a:lstStyle>
          <a:p>
            <a:pPr marL="0" lvl="0" indent="0"/>
            <a:endParaRPr lang="en-US" altLang="en-US" dirty="0">
              <a:latin typeface="Arial" pitchFamily="34" charset="0"/>
              <a:ea typeface="Arial" pitchFamily="34" charset="0"/>
            </a:endParaRPr>
          </a:p>
        </p:txBody>
      </p:sp>
      <p:sp>
        <p:nvSpPr>
          <p:cNvPr id="6148" name="Slide Number Placeholder 3"/>
          <p:cNvSpPr>
            <a:spLocks noGrp="1"/>
          </p:cNvSpPr>
          <p:nvPr>
            <p:ph type="sldNum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  <a:miter lim="800000"/>
          </a:ln>
        </p:spPr>
        <p:txBody>
          <a:bodyPr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Arial" pitchFamily="34" charset="0"/>
                <a:ea typeface="ＭＳ Ｐゴシック" pitchFamily="34" charset="-128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Arial" pitchFamily="34" charset="0"/>
                <a:ea typeface="ＭＳ Ｐゴシック" pitchFamily="34" charset="-128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Arial" pitchFamily="34" charset="0"/>
                <a:ea typeface="ＭＳ Ｐゴシック" pitchFamily="34" charset="-128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Arial" pitchFamily="34" charset="0"/>
                <a:ea typeface="ＭＳ Ｐゴシック" pitchFamily="34" charset="-128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Arial" pitchFamily="34" charset="0"/>
                <a:ea typeface="ＭＳ Ｐゴシック" pitchFamily="34" charset="-128"/>
              </a:defRPr>
            </a:lvl5pPr>
          </a:lstStyle>
          <a:p>
            <a:pPr marL="0" lvl="0" indent="0" algn="r" eaLnBrk="1" hangingPunct="1"/>
            <a:fld id="{6E024691-7B60-4888-A707-3044301D8AD3}" type="slidenum">
              <a:rPr lang="en-US" altLang="en-US" sz="1200"/>
              <a:t>30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16668713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Image Placeholder 1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miter lim="800000"/>
          </a:ln>
        </p:spPr>
      </p:sp>
      <p:sp>
        <p:nvSpPr>
          <p:cNvPr id="6147" name="Notes Placeholder 2"/>
          <p:cNvSpPr>
            <a:spLocks noGrp="1"/>
          </p:cNvSpPr>
          <p:nvPr>
            <p:ph type="body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anchor="t" anchorCtr="0">
            <a:noAutofit/>
          </a:bodyPr>
          <a:lstStyle>
            <a:lvl1pPr marL="0" indent="0" algn="l" defTabSz="4572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ＭＳ Ｐゴシック" pitchFamily="34" charset="-128"/>
              </a:defRPr>
            </a:lvl1pPr>
            <a:lvl2pPr marL="457200" indent="0" algn="l" defTabSz="4572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ＭＳ Ｐゴシック" pitchFamily="34" charset="-128"/>
              </a:defRPr>
            </a:lvl2pPr>
            <a:lvl3pPr marL="914400" indent="0" algn="l" defTabSz="4572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ＭＳ Ｐゴシック" pitchFamily="34" charset="-128"/>
              </a:defRPr>
            </a:lvl3pPr>
            <a:lvl4pPr marL="1371600" indent="0" algn="l" defTabSz="4572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ＭＳ Ｐゴシック" pitchFamily="34" charset="-128"/>
              </a:defRPr>
            </a:lvl4pPr>
            <a:lvl5pPr marL="1828800" indent="0" algn="l" defTabSz="4572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ＭＳ Ｐゴシック" pitchFamily="34" charset="-128"/>
              </a:defRPr>
            </a:lvl5pPr>
          </a:lstStyle>
          <a:p>
            <a:pPr marL="0" lvl="0" indent="0"/>
            <a:endParaRPr lang="en-US" altLang="en-US" dirty="0">
              <a:latin typeface="Arial" pitchFamily="34" charset="0"/>
              <a:ea typeface="Arial" pitchFamily="34" charset="0"/>
            </a:endParaRPr>
          </a:p>
        </p:txBody>
      </p:sp>
      <p:sp>
        <p:nvSpPr>
          <p:cNvPr id="6148" name="Slide Number Placeholder 3"/>
          <p:cNvSpPr>
            <a:spLocks noGrp="1"/>
          </p:cNvSpPr>
          <p:nvPr>
            <p:ph type="sldNum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  <a:miter lim="800000"/>
          </a:ln>
        </p:spPr>
        <p:txBody>
          <a:bodyPr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Arial" pitchFamily="34" charset="0"/>
                <a:ea typeface="ＭＳ Ｐゴシック" pitchFamily="34" charset="-128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Arial" pitchFamily="34" charset="0"/>
                <a:ea typeface="ＭＳ Ｐゴシック" pitchFamily="34" charset="-128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Arial" pitchFamily="34" charset="0"/>
                <a:ea typeface="ＭＳ Ｐゴシック" pitchFamily="34" charset="-128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Arial" pitchFamily="34" charset="0"/>
                <a:ea typeface="ＭＳ Ｐゴシック" pitchFamily="34" charset="-128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Arial" pitchFamily="34" charset="0"/>
                <a:ea typeface="ＭＳ Ｐゴシック" pitchFamily="34" charset="-128"/>
              </a:defRPr>
            </a:lvl5pPr>
          </a:lstStyle>
          <a:p>
            <a:pPr marL="0" lvl="0" indent="0" algn="r" eaLnBrk="1" hangingPunct="1"/>
            <a:fld id="{6E024691-7B60-4888-A707-3044301D8AD3}" type="slidenum">
              <a:rPr lang="en-US" altLang="en-US" sz="1200"/>
              <a:t>31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6070081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Image Placeholder 1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miter lim="800000"/>
          </a:ln>
        </p:spPr>
      </p:sp>
      <p:sp>
        <p:nvSpPr>
          <p:cNvPr id="6147" name="Notes Placeholder 2"/>
          <p:cNvSpPr>
            <a:spLocks noGrp="1"/>
          </p:cNvSpPr>
          <p:nvPr>
            <p:ph type="body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anchor="t" anchorCtr="0">
            <a:noAutofit/>
          </a:bodyPr>
          <a:lstStyle>
            <a:lvl1pPr marL="0" indent="0" algn="l" defTabSz="4572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ＭＳ Ｐゴシック" pitchFamily="34" charset="-128"/>
              </a:defRPr>
            </a:lvl1pPr>
            <a:lvl2pPr marL="457200" indent="0" algn="l" defTabSz="4572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ＭＳ Ｐゴシック" pitchFamily="34" charset="-128"/>
              </a:defRPr>
            </a:lvl2pPr>
            <a:lvl3pPr marL="914400" indent="0" algn="l" defTabSz="4572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ＭＳ Ｐゴシック" pitchFamily="34" charset="-128"/>
              </a:defRPr>
            </a:lvl3pPr>
            <a:lvl4pPr marL="1371600" indent="0" algn="l" defTabSz="4572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ＭＳ Ｐゴシック" pitchFamily="34" charset="-128"/>
              </a:defRPr>
            </a:lvl4pPr>
            <a:lvl5pPr marL="1828800" indent="0" algn="l" defTabSz="4572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ＭＳ Ｐゴシック" pitchFamily="34" charset="-128"/>
              </a:defRPr>
            </a:lvl5pPr>
          </a:lstStyle>
          <a:p>
            <a:pPr marL="0" lvl="0" indent="0"/>
            <a:endParaRPr lang="en-US" altLang="en-US" dirty="0">
              <a:latin typeface="Arial" pitchFamily="34" charset="0"/>
              <a:ea typeface="Arial" pitchFamily="34" charset="0"/>
            </a:endParaRPr>
          </a:p>
        </p:txBody>
      </p:sp>
      <p:sp>
        <p:nvSpPr>
          <p:cNvPr id="6148" name="Slide Number Placeholder 3"/>
          <p:cNvSpPr>
            <a:spLocks noGrp="1"/>
          </p:cNvSpPr>
          <p:nvPr>
            <p:ph type="sldNum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  <a:miter lim="800000"/>
          </a:ln>
        </p:spPr>
        <p:txBody>
          <a:bodyPr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Arial" pitchFamily="34" charset="0"/>
                <a:ea typeface="ＭＳ Ｐゴシック" pitchFamily="34" charset="-128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Arial" pitchFamily="34" charset="0"/>
                <a:ea typeface="ＭＳ Ｐゴシック" pitchFamily="34" charset="-128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Arial" pitchFamily="34" charset="0"/>
                <a:ea typeface="ＭＳ Ｐゴシック" pitchFamily="34" charset="-128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Arial" pitchFamily="34" charset="0"/>
                <a:ea typeface="ＭＳ Ｐゴシック" pitchFamily="34" charset="-128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Arial" pitchFamily="34" charset="0"/>
                <a:ea typeface="ＭＳ Ｐゴシック" pitchFamily="34" charset="-128"/>
              </a:defRPr>
            </a:lvl5pPr>
          </a:lstStyle>
          <a:p>
            <a:pPr marL="0" lvl="0" indent="0" algn="r" eaLnBrk="1" hangingPunct="1"/>
            <a:fld id="{6E024691-7B60-4888-A707-3044301D8AD3}" type="slidenum">
              <a:rPr lang="en-US" altLang="en-US" sz="1200"/>
              <a:t>33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19846510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Image Placeholder 1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miter lim="800000"/>
          </a:ln>
        </p:spPr>
      </p:sp>
      <p:sp>
        <p:nvSpPr>
          <p:cNvPr id="6147" name="Notes Placeholder 2"/>
          <p:cNvSpPr>
            <a:spLocks noGrp="1"/>
          </p:cNvSpPr>
          <p:nvPr>
            <p:ph type="body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anchor="t" anchorCtr="0">
            <a:noAutofit/>
          </a:bodyPr>
          <a:lstStyle>
            <a:lvl1pPr marL="0" indent="0" algn="l" defTabSz="4572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ＭＳ Ｐゴシック" pitchFamily="34" charset="-128"/>
              </a:defRPr>
            </a:lvl1pPr>
            <a:lvl2pPr marL="457200" indent="0" algn="l" defTabSz="4572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ＭＳ Ｐゴシック" pitchFamily="34" charset="-128"/>
              </a:defRPr>
            </a:lvl2pPr>
            <a:lvl3pPr marL="914400" indent="0" algn="l" defTabSz="4572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ＭＳ Ｐゴシック" pitchFamily="34" charset="-128"/>
              </a:defRPr>
            </a:lvl3pPr>
            <a:lvl4pPr marL="1371600" indent="0" algn="l" defTabSz="4572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ＭＳ Ｐゴシック" pitchFamily="34" charset="-128"/>
              </a:defRPr>
            </a:lvl4pPr>
            <a:lvl5pPr marL="1828800" indent="0" algn="l" defTabSz="4572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ＭＳ Ｐゴシック" pitchFamily="34" charset="-128"/>
              </a:defRPr>
            </a:lvl5pPr>
          </a:lstStyle>
          <a:p>
            <a:pPr marL="0" lvl="0" indent="0"/>
            <a:endParaRPr lang="en-US" altLang="en-US" dirty="0">
              <a:latin typeface="Arial" pitchFamily="34" charset="0"/>
              <a:ea typeface="Arial" pitchFamily="34" charset="0"/>
            </a:endParaRPr>
          </a:p>
        </p:txBody>
      </p:sp>
      <p:sp>
        <p:nvSpPr>
          <p:cNvPr id="6148" name="Slide Number Placeholder 3"/>
          <p:cNvSpPr>
            <a:spLocks noGrp="1"/>
          </p:cNvSpPr>
          <p:nvPr>
            <p:ph type="sldNum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  <a:miter lim="800000"/>
          </a:ln>
        </p:spPr>
        <p:txBody>
          <a:bodyPr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Arial" pitchFamily="34" charset="0"/>
                <a:ea typeface="ＭＳ Ｐゴシック" pitchFamily="34" charset="-128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Arial" pitchFamily="34" charset="0"/>
                <a:ea typeface="ＭＳ Ｐゴシック" pitchFamily="34" charset="-128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Arial" pitchFamily="34" charset="0"/>
                <a:ea typeface="ＭＳ Ｐゴシック" pitchFamily="34" charset="-128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Arial" pitchFamily="34" charset="0"/>
                <a:ea typeface="ＭＳ Ｐゴシック" pitchFamily="34" charset="-128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Arial" pitchFamily="34" charset="0"/>
                <a:ea typeface="ＭＳ Ｐゴシック" pitchFamily="34" charset="-128"/>
              </a:defRPr>
            </a:lvl5pPr>
          </a:lstStyle>
          <a:p>
            <a:pPr marL="0" lvl="0" indent="0" algn="r" eaLnBrk="1" hangingPunct="1"/>
            <a:fld id="{6E024691-7B60-4888-A707-3044301D8AD3}" type="slidenum">
              <a:rPr lang="en-US" altLang="en-US" sz="1200"/>
              <a:t>34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12119933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Image Placeholder 1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miter lim="800000"/>
          </a:ln>
        </p:spPr>
      </p:sp>
      <p:sp>
        <p:nvSpPr>
          <p:cNvPr id="6147" name="Notes Placeholder 2"/>
          <p:cNvSpPr>
            <a:spLocks noGrp="1"/>
          </p:cNvSpPr>
          <p:nvPr>
            <p:ph type="body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anchor="t" anchorCtr="0">
            <a:noAutofit/>
          </a:bodyPr>
          <a:lstStyle>
            <a:lvl1pPr marL="0" indent="0" algn="l" defTabSz="4572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ＭＳ Ｐゴシック" pitchFamily="34" charset="-128"/>
              </a:defRPr>
            </a:lvl1pPr>
            <a:lvl2pPr marL="457200" indent="0" algn="l" defTabSz="4572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ＭＳ Ｐゴシック" pitchFamily="34" charset="-128"/>
              </a:defRPr>
            </a:lvl2pPr>
            <a:lvl3pPr marL="914400" indent="0" algn="l" defTabSz="4572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ＭＳ Ｐゴシック" pitchFamily="34" charset="-128"/>
              </a:defRPr>
            </a:lvl3pPr>
            <a:lvl4pPr marL="1371600" indent="0" algn="l" defTabSz="4572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ＭＳ Ｐゴシック" pitchFamily="34" charset="-128"/>
              </a:defRPr>
            </a:lvl4pPr>
            <a:lvl5pPr marL="1828800" indent="0" algn="l" defTabSz="4572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ＭＳ Ｐゴシック" pitchFamily="34" charset="-128"/>
              </a:defRPr>
            </a:lvl5pPr>
          </a:lstStyle>
          <a:p>
            <a:pPr marL="0" lvl="0" indent="0"/>
            <a:endParaRPr lang="en-US" altLang="en-US" dirty="0">
              <a:latin typeface="Arial" pitchFamily="34" charset="0"/>
              <a:ea typeface="Arial" pitchFamily="34" charset="0"/>
            </a:endParaRPr>
          </a:p>
        </p:txBody>
      </p:sp>
      <p:sp>
        <p:nvSpPr>
          <p:cNvPr id="6148" name="Slide Number Placeholder 3"/>
          <p:cNvSpPr>
            <a:spLocks noGrp="1"/>
          </p:cNvSpPr>
          <p:nvPr>
            <p:ph type="sldNum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  <a:miter lim="800000"/>
          </a:ln>
        </p:spPr>
        <p:txBody>
          <a:bodyPr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Arial" pitchFamily="34" charset="0"/>
                <a:ea typeface="ＭＳ Ｐゴシック" pitchFamily="34" charset="-128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Arial" pitchFamily="34" charset="0"/>
                <a:ea typeface="ＭＳ Ｐゴシック" pitchFamily="34" charset="-128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Arial" pitchFamily="34" charset="0"/>
                <a:ea typeface="ＭＳ Ｐゴシック" pitchFamily="34" charset="-128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Arial" pitchFamily="34" charset="0"/>
                <a:ea typeface="ＭＳ Ｐゴシック" pitchFamily="34" charset="-128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Arial" pitchFamily="34" charset="0"/>
                <a:ea typeface="ＭＳ Ｐゴシック" pitchFamily="34" charset="-128"/>
              </a:defRPr>
            </a:lvl5pPr>
          </a:lstStyle>
          <a:p>
            <a:pPr marL="0" lvl="0" indent="0" algn="r" eaLnBrk="1" hangingPunct="1"/>
            <a:fld id="{6E024691-7B60-4888-A707-3044301D8AD3}" type="slidenum">
              <a:rPr lang="en-US" altLang="en-US" sz="1200"/>
              <a:t>14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15893480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Image Placeholder 1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miter lim="800000"/>
          </a:ln>
        </p:spPr>
      </p:sp>
      <p:sp>
        <p:nvSpPr>
          <p:cNvPr id="6147" name="Notes Placeholder 2"/>
          <p:cNvSpPr>
            <a:spLocks noGrp="1"/>
          </p:cNvSpPr>
          <p:nvPr>
            <p:ph type="body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anchor="t" anchorCtr="0">
            <a:noAutofit/>
          </a:bodyPr>
          <a:lstStyle>
            <a:lvl1pPr marL="0" indent="0" algn="l" defTabSz="4572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ＭＳ Ｐゴシック" pitchFamily="34" charset="-128"/>
              </a:defRPr>
            </a:lvl1pPr>
            <a:lvl2pPr marL="457200" indent="0" algn="l" defTabSz="4572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ＭＳ Ｐゴシック" pitchFamily="34" charset="-128"/>
              </a:defRPr>
            </a:lvl2pPr>
            <a:lvl3pPr marL="914400" indent="0" algn="l" defTabSz="4572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ＭＳ Ｐゴシック" pitchFamily="34" charset="-128"/>
              </a:defRPr>
            </a:lvl3pPr>
            <a:lvl4pPr marL="1371600" indent="0" algn="l" defTabSz="4572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ＭＳ Ｐゴシック" pitchFamily="34" charset="-128"/>
              </a:defRPr>
            </a:lvl4pPr>
            <a:lvl5pPr marL="1828800" indent="0" algn="l" defTabSz="4572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ＭＳ Ｐゴシック" pitchFamily="34" charset="-128"/>
              </a:defRPr>
            </a:lvl5pPr>
          </a:lstStyle>
          <a:p>
            <a:pPr marL="0" lvl="0" indent="0"/>
            <a:r>
              <a:rPr lang="en-US" altLang="en-US" b="1" dirty="0">
                <a:latin typeface="Arial" pitchFamily="34" charset="0"/>
                <a:ea typeface="Arial" pitchFamily="34" charset="0"/>
              </a:rPr>
              <a:t>Fig. 1. </a:t>
            </a:r>
            <a:r>
              <a:rPr lang="en-US" altLang="en-US" dirty="0">
                <a:latin typeface="Arial" pitchFamily="34" charset="0"/>
                <a:ea typeface="Arial" pitchFamily="34" charset="0"/>
              </a:rPr>
              <a:t>Flowchart of the analysis pipeline with </a:t>
            </a:r>
            <a:r>
              <a:rPr lang="en-US" altLang="en-US" dirty="0" err="1">
                <a:latin typeface="Arial" pitchFamily="34" charset="0"/>
                <a:ea typeface="Arial" pitchFamily="34" charset="0"/>
              </a:rPr>
              <a:t>mND</a:t>
            </a:r>
            <a:r>
              <a:rPr lang="en-US" altLang="en-US" dirty="0">
                <a:latin typeface="Arial" pitchFamily="34" charset="0"/>
                <a:ea typeface="Arial" pitchFamily="34" charset="0"/>
              </a:rPr>
              <a:t>. (1) Network-diffusion is applied to the original dataset, composed of multiple layers L1, L2, …, Ln (e.g. different types of omics or multiple samples of same </a:t>
            </a:r>
            <a:r>
              <a:rPr lang="en-US" altLang="en-US" dirty="0" err="1">
                <a:latin typeface="Arial" pitchFamily="34" charset="0"/>
                <a:ea typeface="Arial" pitchFamily="34" charset="0"/>
              </a:rPr>
              <a:t>omic</a:t>
            </a:r>
            <a:r>
              <a:rPr lang="en-US" altLang="en-US" dirty="0">
                <a:latin typeface="Arial" pitchFamily="34" charset="0"/>
                <a:ea typeface="Arial" pitchFamily="34" charset="0"/>
              </a:rPr>
              <a:t> type); (2) identification of the top k </a:t>
            </a:r>
            <a:r>
              <a:rPr lang="en-US" altLang="en-US" dirty="0" err="1">
                <a:latin typeface="Arial" pitchFamily="34" charset="0"/>
                <a:ea typeface="Arial" pitchFamily="34" charset="0"/>
              </a:rPr>
              <a:t>neighbours</a:t>
            </a:r>
            <a:r>
              <a:rPr lang="en-US" altLang="en-US" dirty="0">
                <a:latin typeface="Arial" pitchFamily="34" charset="0"/>
                <a:ea typeface="Arial" pitchFamily="34" charset="0"/>
              </a:rPr>
              <a:t> for each gene in each layer; (3) calculation of </a:t>
            </a:r>
            <a:r>
              <a:rPr lang="en-US" altLang="en-US" dirty="0" err="1">
                <a:latin typeface="Arial" pitchFamily="34" charset="0"/>
                <a:ea typeface="Arial" pitchFamily="34" charset="0"/>
              </a:rPr>
              <a:t>mND</a:t>
            </a:r>
            <a:r>
              <a:rPr lang="en-US" altLang="en-US" dirty="0">
                <a:latin typeface="Arial" pitchFamily="34" charset="0"/>
                <a:ea typeface="Arial" pitchFamily="34" charset="0"/>
              </a:rPr>
              <a:t> score; (4) empirical P-value assessment; (5) classification of genes across layers
</a:t>
            </a:r>
          </a:p>
          <a:p>
            <a:pPr marL="0" lvl="0" indent="0"/>
            <a:r>
              <a:rPr lang="en-US" altLang="en-US" dirty="0">
                <a:latin typeface="Arial" pitchFamily="34" charset="0"/>
                <a:ea typeface="Arial" pitchFamily="34" charset="0"/>
              </a:rPr>
              <a:t>Unless provided in the caption above, the following copyright applies to the content of this slide: © The Author(s) 2019. Published by Oxford University </a:t>
            </a:r>
            <a:r>
              <a:rPr lang="en-US" altLang="en-US" dirty="0" err="1">
                <a:latin typeface="Arial" pitchFamily="34" charset="0"/>
                <a:ea typeface="Arial" pitchFamily="34" charset="0"/>
              </a:rPr>
              <a:t>Press.This</a:t>
            </a:r>
            <a:r>
              <a:rPr lang="en-US" altLang="en-US" dirty="0">
                <a:latin typeface="Arial" pitchFamily="34" charset="0"/>
                <a:ea typeface="Arial" pitchFamily="34" charset="0"/>
              </a:rPr>
              <a:t> is an Open Access article distributed under the terms of the Creative Commons Attribution License (http://creativecommons.org/licenses/by/4.0/), which permits unrestricted reuse, distribution, and reproduction in any medium, provided the original work is properly cited.</a:t>
            </a:r>
          </a:p>
        </p:txBody>
      </p:sp>
      <p:sp>
        <p:nvSpPr>
          <p:cNvPr id="6148" name="Slide Number Placeholder 3"/>
          <p:cNvSpPr>
            <a:spLocks noGrp="1"/>
          </p:cNvSpPr>
          <p:nvPr>
            <p:ph type="sldNum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  <a:miter lim="800000"/>
          </a:ln>
        </p:spPr>
        <p:txBody>
          <a:bodyPr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Arial" pitchFamily="34" charset="0"/>
                <a:ea typeface="ＭＳ Ｐゴシック" pitchFamily="34" charset="-128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Arial" pitchFamily="34" charset="0"/>
                <a:ea typeface="ＭＳ Ｐゴシック" pitchFamily="34" charset="-128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Arial" pitchFamily="34" charset="0"/>
                <a:ea typeface="ＭＳ Ｐゴシック" pitchFamily="34" charset="-128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Arial" pitchFamily="34" charset="0"/>
                <a:ea typeface="ＭＳ Ｐゴシック" pitchFamily="34" charset="-128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Arial" pitchFamily="34" charset="0"/>
                <a:ea typeface="ＭＳ Ｐゴシック" pitchFamily="34" charset="-128"/>
              </a:defRPr>
            </a:lvl5pPr>
          </a:lstStyle>
          <a:p>
            <a:pPr marL="0" lvl="0" indent="0" algn="r" eaLnBrk="1" hangingPunct="1"/>
            <a:fld id="{6E024691-7B60-4888-A707-3044301D8AD3}" type="slidenum">
              <a:rPr lang="en-US" altLang="en-US" sz="1200"/>
              <a:t>16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Image Placeholder 1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miter lim="800000"/>
          </a:ln>
        </p:spPr>
      </p:sp>
      <p:sp>
        <p:nvSpPr>
          <p:cNvPr id="6147" name="Notes Placeholder 2"/>
          <p:cNvSpPr>
            <a:spLocks noGrp="1"/>
          </p:cNvSpPr>
          <p:nvPr>
            <p:ph type="body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anchor="t" anchorCtr="0">
            <a:noAutofit/>
          </a:bodyPr>
          <a:lstStyle>
            <a:lvl1pPr marL="0" indent="0" algn="l" defTabSz="4572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ＭＳ Ｐゴシック" pitchFamily="34" charset="-128"/>
              </a:defRPr>
            </a:lvl1pPr>
            <a:lvl2pPr marL="457200" indent="0" algn="l" defTabSz="4572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ＭＳ Ｐゴシック" pitchFamily="34" charset="-128"/>
              </a:defRPr>
            </a:lvl2pPr>
            <a:lvl3pPr marL="914400" indent="0" algn="l" defTabSz="4572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ＭＳ Ｐゴシック" pitchFamily="34" charset="-128"/>
              </a:defRPr>
            </a:lvl3pPr>
            <a:lvl4pPr marL="1371600" indent="0" algn="l" defTabSz="4572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ＭＳ Ｐゴシック" pitchFamily="34" charset="-128"/>
              </a:defRPr>
            </a:lvl4pPr>
            <a:lvl5pPr marL="1828800" indent="0" algn="l" defTabSz="4572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ＭＳ Ｐゴシック" pitchFamily="34" charset="-128"/>
              </a:defRPr>
            </a:lvl5pPr>
          </a:lstStyle>
          <a:p>
            <a:pPr marL="0" lvl="0" indent="0"/>
            <a:r>
              <a:rPr lang="en-US" altLang="en-US" b="1" dirty="0">
                <a:latin typeface="Arial" pitchFamily="34" charset="0"/>
                <a:ea typeface="Arial" pitchFamily="34" charset="0"/>
              </a:rPr>
              <a:t>Fig. 1. </a:t>
            </a:r>
            <a:r>
              <a:rPr lang="en-US" altLang="en-US" dirty="0">
                <a:latin typeface="Arial" pitchFamily="34" charset="0"/>
                <a:ea typeface="Arial" pitchFamily="34" charset="0"/>
              </a:rPr>
              <a:t>Flowchart of the analysis pipeline with </a:t>
            </a:r>
            <a:r>
              <a:rPr lang="en-US" altLang="en-US" dirty="0" err="1">
                <a:latin typeface="Arial" pitchFamily="34" charset="0"/>
                <a:ea typeface="Arial" pitchFamily="34" charset="0"/>
              </a:rPr>
              <a:t>mND</a:t>
            </a:r>
            <a:r>
              <a:rPr lang="en-US" altLang="en-US" dirty="0">
                <a:latin typeface="Arial" pitchFamily="34" charset="0"/>
                <a:ea typeface="Arial" pitchFamily="34" charset="0"/>
              </a:rPr>
              <a:t>. (1) Network-diffusion is applied to the original dataset, composed of multiple layers L1, L2, …, Ln (e.g. different types of omics or multiple samples of same </a:t>
            </a:r>
            <a:r>
              <a:rPr lang="en-US" altLang="en-US" dirty="0" err="1">
                <a:latin typeface="Arial" pitchFamily="34" charset="0"/>
                <a:ea typeface="Arial" pitchFamily="34" charset="0"/>
              </a:rPr>
              <a:t>omic</a:t>
            </a:r>
            <a:r>
              <a:rPr lang="en-US" altLang="en-US" dirty="0">
                <a:latin typeface="Arial" pitchFamily="34" charset="0"/>
                <a:ea typeface="Arial" pitchFamily="34" charset="0"/>
              </a:rPr>
              <a:t> type); (2) identification of the top k </a:t>
            </a:r>
            <a:r>
              <a:rPr lang="en-US" altLang="en-US" dirty="0" err="1">
                <a:latin typeface="Arial" pitchFamily="34" charset="0"/>
                <a:ea typeface="Arial" pitchFamily="34" charset="0"/>
              </a:rPr>
              <a:t>neighbours</a:t>
            </a:r>
            <a:r>
              <a:rPr lang="en-US" altLang="en-US" dirty="0">
                <a:latin typeface="Arial" pitchFamily="34" charset="0"/>
                <a:ea typeface="Arial" pitchFamily="34" charset="0"/>
              </a:rPr>
              <a:t> for each gene in each layer; (3) calculation of </a:t>
            </a:r>
            <a:r>
              <a:rPr lang="en-US" altLang="en-US" dirty="0" err="1">
                <a:latin typeface="Arial" pitchFamily="34" charset="0"/>
                <a:ea typeface="Arial" pitchFamily="34" charset="0"/>
              </a:rPr>
              <a:t>mND</a:t>
            </a:r>
            <a:r>
              <a:rPr lang="en-US" altLang="en-US" dirty="0">
                <a:latin typeface="Arial" pitchFamily="34" charset="0"/>
                <a:ea typeface="Arial" pitchFamily="34" charset="0"/>
              </a:rPr>
              <a:t> score; (4) empirical P-value assessment; (5) classification of genes across layers
</a:t>
            </a:r>
          </a:p>
          <a:p>
            <a:pPr marL="0" lvl="0" indent="0"/>
            <a:r>
              <a:rPr lang="en-US" altLang="en-US" dirty="0">
                <a:latin typeface="Arial" pitchFamily="34" charset="0"/>
                <a:ea typeface="Arial" pitchFamily="34" charset="0"/>
              </a:rPr>
              <a:t>Unless provided in the caption above, the following copyright applies to the content of this slide: © The Author(s) 2019. Published by Oxford University </a:t>
            </a:r>
            <a:r>
              <a:rPr lang="en-US" altLang="en-US" dirty="0" err="1">
                <a:latin typeface="Arial" pitchFamily="34" charset="0"/>
                <a:ea typeface="Arial" pitchFamily="34" charset="0"/>
              </a:rPr>
              <a:t>Press.This</a:t>
            </a:r>
            <a:r>
              <a:rPr lang="en-US" altLang="en-US" dirty="0">
                <a:latin typeface="Arial" pitchFamily="34" charset="0"/>
                <a:ea typeface="Arial" pitchFamily="34" charset="0"/>
              </a:rPr>
              <a:t> is an Open Access article distributed under the terms of the Creative Commons Attribution License (http://creativecommons.org/licenses/by/4.0/), which permits unrestricted reuse, distribution, and reproduction in any medium, provided the original work is properly cited.</a:t>
            </a:r>
          </a:p>
        </p:txBody>
      </p:sp>
      <p:sp>
        <p:nvSpPr>
          <p:cNvPr id="6148" name="Slide Number Placeholder 3"/>
          <p:cNvSpPr>
            <a:spLocks noGrp="1"/>
          </p:cNvSpPr>
          <p:nvPr>
            <p:ph type="sldNum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  <a:miter lim="800000"/>
          </a:ln>
        </p:spPr>
        <p:txBody>
          <a:bodyPr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Arial" pitchFamily="34" charset="0"/>
                <a:ea typeface="ＭＳ Ｐゴシック" pitchFamily="34" charset="-128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Arial" pitchFamily="34" charset="0"/>
                <a:ea typeface="ＭＳ Ｐゴシック" pitchFamily="34" charset="-128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Arial" pitchFamily="34" charset="0"/>
                <a:ea typeface="ＭＳ Ｐゴシック" pitchFamily="34" charset="-128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Arial" pitchFamily="34" charset="0"/>
                <a:ea typeface="ＭＳ Ｐゴシック" pitchFamily="34" charset="-128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Arial" pitchFamily="34" charset="0"/>
                <a:ea typeface="ＭＳ Ｐゴシック" pitchFamily="34" charset="-128"/>
              </a:defRPr>
            </a:lvl5pPr>
          </a:lstStyle>
          <a:p>
            <a:pPr marL="0" lvl="0" indent="0" algn="r" eaLnBrk="1" hangingPunct="1"/>
            <a:fld id="{6E024691-7B60-4888-A707-3044301D8AD3}" type="slidenum">
              <a:rPr lang="en-US" altLang="en-US" sz="1200"/>
              <a:t>17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35300642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Image Placeholder 1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miter lim="800000"/>
          </a:ln>
        </p:spPr>
      </p:sp>
      <p:sp>
        <p:nvSpPr>
          <p:cNvPr id="6147" name="Notes Placeholder 2"/>
          <p:cNvSpPr>
            <a:spLocks noGrp="1"/>
          </p:cNvSpPr>
          <p:nvPr>
            <p:ph type="body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anchor="t" anchorCtr="0">
            <a:noAutofit/>
          </a:bodyPr>
          <a:lstStyle>
            <a:lvl1pPr marL="0" indent="0" algn="l" defTabSz="4572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ＭＳ Ｐゴシック" pitchFamily="34" charset="-128"/>
              </a:defRPr>
            </a:lvl1pPr>
            <a:lvl2pPr marL="457200" indent="0" algn="l" defTabSz="4572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ＭＳ Ｐゴシック" pitchFamily="34" charset="-128"/>
              </a:defRPr>
            </a:lvl2pPr>
            <a:lvl3pPr marL="914400" indent="0" algn="l" defTabSz="4572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ＭＳ Ｐゴシック" pitchFamily="34" charset="-128"/>
              </a:defRPr>
            </a:lvl3pPr>
            <a:lvl4pPr marL="1371600" indent="0" algn="l" defTabSz="4572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ＭＳ Ｐゴシック" pitchFamily="34" charset="-128"/>
              </a:defRPr>
            </a:lvl4pPr>
            <a:lvl5pPr marL="1828800" indent="0" algn="l" defTabSz="4572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ＭＳ Ｐゴシック" pitchFamily="34" charset="-128"/>
              </a:defRPr>
            </a:lvl5pPr>
          </a:lstStyle>
          <a:p>
            <a:pPr marL="0" lvl="0" indent="0"/>
            <a:endParaRPr lang="en-US" altLang="en-US" dirty="0">
              <a:latin typeface="Arial" pitchFamily="34" charset="0"/>
              <a:ea typeface="Arial" pitchFamily="34" charset="0"/>
            </a:endParaRPr>
          </a:p>
        </p:txBody>
      </p:sp>
      <p:sp>
        <p:nvSpPr>
          <p:cNvPr id="6148" name="Slide Number Placeholder 3"/>
          <p:cNvSpPr>
            <a:spLocks noGrp="1"/>
          </p:cNvSpPr>
          <p:nvPr>
            <p:ph type="sldNum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  <a:miter lim="800000"/>
          </a:ln>
        </p:spPr>
        <p:txBody>
          <a:bodyPr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Arial" pitchFamily="34" charset="0"/>
                <a:ea typeface="ＭＳ Ｐゴシック" pitchFamily="34" charset="-128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Arial" pitchFamily="34" charset="0"/>
                <a:ea typeface="ＭＳ Ｐゴシック" pitchFamily="34" charset="-128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Arial" pitchFamily="34" charset="0"/>
                <a:ea typeface="ＭＳ Ｐゴシック" pitchFamily="34" charset="-128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Arial" pitchFamily="34" charset="0"/>
                <a:ea typeface="ＭＳ Ｐゴシック" pitchFamily="34" charset="-128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Arial" pitchFamily="34" charset="0"/>
                <a:ea typeface="ＭＳ Ｐゴシック" pitchFamily="34" charset="-128"/>
              </a:defRPr>
            </a:lvl5pPr>
          </a:lstStyle>
          <a:p>
            <a:pPr marL="0" lvl="0" indent="0" algn="r" eaLnBrk="1" hangingPunct="1"/>
            <a:fld id="{6E024691-7B60-4888-A707-3044301D8AD3}" type="slidenum">
              <a:rPr lang="en-US" altLang="en-US" sz="1200"/>
              <a:t>23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34454602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Image Placeholder 1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miter lim="800000"/>
          </a:ln>
        </p:spPr>
      </p:sp>
      <p:sp>
        <p:nvSpPr>
          <p:cNvPr id="6147" name="Notes Placeholder 2"/>
          <p:cNvSpPr>
            <a:spLocks noGrp="1"/>
          </p:cNvSpPr>
          <p:nvPr>
            <p:ph type="body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anchor="t" anchorCtr="0">
            <a:noAutofit/>
          </a:bodyPr>
          <a:lstStyle>
            <a:lvl1pPr marL="0" indent="0" algn="l" defTabSz="4572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ＭＳ Ｐゴシック" pitchFamily="34" charset="-128"/>
              </a:defRPr>
            </a:lvl1pPr>
            <a:lvl2pPr marL="457200" indent="0" algn="l" defTabSz="4572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ＭＳ Ｐゴシック" pitchFamily="34" charset="-128"/>
              </a:defRPr>
            </a:lvl2pPr>
            <a:lvl3pPr marL="914400" indent="0" algn="l" defTabSz="4572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ＭＳ Ｐゴシック" pitchFamily="34" charset="-128"/>
              </a:defRPr>
            </a:lvl3pPr>
            <a:lvl4pPr marL="1371600" indent="0" algn="l" defTabSz="4572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ＭＳ Ｐゴシック" pitchFamily="34" charset="-128"/>
              </a:defRPr>
            </a:lvl4pPr>
            <a:lvl5pPr marL="1828800" indent="0" algn="l" defTabSz="4572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ＭＳ Ｐゴシック" pitchFamily="34" charset="-128"/>
              </a:defRPr>
            </a:lvl5pPr>
          </a:lstStyle>
          <a:p>
            <a:pPr marL="0" lvl="0" indent="0"/>
            <a:endParaRPr lang="en-US" altLang="en-US" dirty="0">
              <a:latin typeface="Arial" pitchFamily="34" charset="0"/>
              <a:ea typeface="Arial" pitchFamily="34" charset="0"/>
            </a:endParaRPr>
          </a:p>
        </p:txBody>
      </p:sp>
      <p:sp>
        <p:nvSpPr>
          <p:cNvPr id="6148" name="Slide Number Placeholder 3"/>
          <p:cNvSpPr>
            <a:spLocks noGrp="1"/>
          </p:cNvSpPr>
          <p:nvPr>
            <p:ph type="sldNum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  <a:miter lim="800000"/>
          </a:ln>
        </p:spPr>
        <p:txBody>
          <a:bodyPr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Arial" pitchFamily="34" charset="0"/>
                <a:ea typeface="ＭＳ Ｐゴシック" pitchFamily="34" charset="-128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Arial" pitchFamily="34" charset="0"/>
                <a:ea typeface="ＭＳ Ｐゴシック" pitchFamily="34" charset="-128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Arial" pitchFamily="34" charset="0"/>
                <a:ea typeface="ＭＳ Ｐゴシック" pitchFamily="34" charset="-128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Arial" pitchFamily="34" charset="0"/>
                <a:ea typeface="ＭＳ Ｐゴシック" pitchFamily="34" charset="-128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Arial" pitchFamily="34" charset="0"/>
                <a:ea typeface="ＭＳ Ｐゴシック" pitchFamily="34" charset="-128"/>
              </a:defRPr>
            </a:lvl5pPr>
          </a:lstStyle>
          <a:p>
            <a:pPr marL="0" lvl="0" indent="0" algn="r" eaLnBrk="1" hangingPunct="1"/>
            <a:fld id="{6E024691-7B60-4888-A707-3044301D8AD3}" type="slidenum">
              <a:rPr lang="en-US" altLang="en-US" sz="1200"/>
              <a:t>24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7209349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Image Placeholder 1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miter lim="800000"/>
          </a:ln>
        </p:spPr>
      </p:sp>
      <p:sp>
        <p:nvSpPr>
          <p:cNvPr id="6147" name="Notes Placeholder 2"/>
          <p:cNvSpPr>
            <a:spLocks noGrp="1"/>
          </p:cNvSpPr>
          <p:nvPr>
            <p:ph type="body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anchor="t" anchorCtr="0">
            <a:noAutofit/>
          </a:bodyPr>
          <a:lstStyle>
            <a:lvl1pPr marL="0" indent="0" algn="l" defTabSz="4572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ＭＳ Ｐゴシック" pitchFamily="34" charset="-128"/>
              </a:defRPr>
            </a:lvl1pPr>
            <a:lvl2pPr marL="457200" indent="0" algn="l" defTabSz="4572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ＭＳ Ｐゴシック" pitchFamily="34" charset="-128"/>
              </a:defRPr>
            </a:lvl2pPr>
            <a:lvl3pPr marL="914400" indent="0" algn="l" defTabSz="4572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ＭＳ Ｐゴシック" pitchFamily="34" charset="-128"/>
              </a:defRPr>
            </a:lvl3pPr>
            <a:lvl4pPr marL="1371600" indent="0" algn="l" defTabSz="4572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ＭＳ Ｐゴシック" pitchFamily="34" charset="-128"/>
              </a:defRPr>
            </a:lvl4pPr>
            <a:lvl5pPr marL="1828800" indent="0" algn="l" defTabSz="4572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ＭＳ Ｐゴシック" pitchFamily="34" charset="-128"/>
              </a:defRPr>
            </a:lvl5pPr>
          </a:lstStyle>
          <a:p>
            <a:pPr marL="0" lvl="0" indent="0"/>
            <a:endParaRPr lang="en-US" altLang="en-US" dirty="0">
              <a:latin typeface="Arial" pitchFamily="34" charset="0"/>
              <a:ea typeface="Arial" pitchFamily="34" charset="0"/>
            </a:endParaRPr>
          </a:p>
        </p:txBody>
      </p:sp>
      <p:sp>
        <p:nvSpPr>
          <p:cNvPr id="6148" name="Slide Number Placeholder 3"/>
          <p:cNvSpPr>
            <a:spLocks noGrp="1"/>
          </p:cNvSpPr>
          <p:nvPr>
            <p:ph type="sldNum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  <a:miter lim="800000"/>
          </a:ln>
        </p:spPr>
        <p:txBody>
          <a:bodyPr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Arial" pitchFamily="34" charset="0"/>
                <a:ea typeface="ＭＳ Ｐゴシック" pitchFamily="34" charset="-128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Arial" pitchFamily="34" charset="0"/>
                <a:ea typeface="ＭＳ Ｐゴシック" pitchFamily="34" charset="-128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Arial" pitchFamily="34" charset="0"/>
                <a:ea typeface="ＭＳ Ｐゴシック" pitchFamily="34" charset="-128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Arial" pitchFamily="34" charset="0"/>
                <a:ea typeface="ＭＳ Ｐゴシック" pitchFamily="34" charset="-128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Arial" pitchFamily="34" charset="0"/>
                <a:ea typeface="ＭＳ Ｐゴシック" pitchFamily="34" charset="-128"/>
              </a:defRPr>
            </a:lvl5pPr>
          </a:lstStyle>
          <a:p>
            <a:pPr marL="0" lvl="0" indent="0" algn="r" eaLnBrk="1" hangingPunct="1"/>
            <a:fld id="{6E024691-7B60-4888-A707-3044301D8AD3}" type="slidenum">
              <a:rPr lang="en-US" altLang="en-US" sz="1200"/>
              <a:t>25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40307613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Image Placeholder 1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miter lim="800000"/>
          </a:ln>
        </p:spPr>
      </p:sp>
      <p:sp>
        <p:nvSpPr>
          <p:cNvPr id="6147" name="Notes Placeholder 2"/>
          <p:cNvSpPr>
            <a:spLocks noGrp="1"/>
          </p:cNvSpPr>
          <p:nvPr>
            <p:ph type="body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anchor="t" anchorCtr="0">
            <a:noAutofit/>
          </a:bodyPr>
          <a:lstStyle>
            <a:lvl1pPr marL="0" indent="0" algn="l" defTabSz="4572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ＭＳ Ｐゴシック" pitchFamily="34" charset="-128"/>
              </a:defRPr>
            </a:lvl1pPr>
            <a:lvl2pPr marL="457200" indent="0" algn="l" defTabSz="4572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ＭＳ Ｐゴシック" pitchFamily="34" charset="-128"/>
              </a:defRPr>
            </a:lvl2pPr>
            <a:lvl3pPr marL="914400" indent="0" algn="l" defTabSz="4572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ＭＳ Ｐゴシック" pitchFamily="34" charset="-128"/>
              </a:defRPr>
            </a:lvl3pPr>
            <a:lvl4pPr marL="1371600" indent="0" algn="l" defTabSz="4572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ＭＳ Ｐゴシック" pitchFamily="34" charset="-128"/>
              </a:defRPr>
            </a:lvl4pPr>
            <a:lvl5pPr marL="1828800" indent="0" algn="l" defTabSz="4572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ＭＳ Ｐゴシック" pitchFamily="34" charset="-128"/>
              </a:defRPr>
            </a:lvl5pPr>
          </a:lstStyle>
          <a:p>
            <a:pPr marL="0" lvl="0" indent="0"/>
            <a:endParaRPr lang="en-US" altLang="en-US" dirty="0">
              <a:latin typeface="Arial" pitchFamily="34" charset="0"/>
              <a:ea typeface="Arial" pitchFamily="34" charset="0"/>
            </a:endParaRPr>
          </a:p>
        </p:txBody>
      </p:sp>
      <p:sp>
        <p:nvSpPr>
          <p:cNvPr id="6148" name="Slide Number Placeholder 3"/>
          <p:cNvSpPr>
            <a:spLocks noGrp="1"/>
          </p:cNvSpPr>
          <p:nvPr>
            <p:ph type="sldNum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  <a:miter lim="800000"/>
          </a:ln>
        </p:spPr>
        <p:txBody>
          <a:bodyPr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Arial" pitchFamily="34" charset="0"/>
                <a:ea typeface="ＭＳ Ｐゴシック" pitchFamily="34" charset="-128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Arial" pitchFamily="34" charset="0"/>
                <a:ea typeface="ＭＳ Ｐゴシック" pitchFamily="34" charset="-128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Arial" pitchFamily="34" charset="0"/>
                <a:ea typeface="ＭＳ Ｐゴシック" pitchFamily="34" charset="-128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Arial" pitchFamily="34" charset="0"/>
                <a:ea typeface="ＭＳ Ｐゴシック" pitchFamily="34" charset="-128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Arial" pitchFamily="34" charset="0"/>
                <a:ea typeface="ＭＳ Ｐゴシック" pitchFamily="34" charset="-128"/>
              </a:defRPr>
            </a:lvl5pPr>
          </a:lstStyle>
          <a:p>
            <a:pPr marL="0" lvl="0" indent="0" algn="r" eaLnBrk="1" hangingPunct="1"/>
            <a:fld id="{6E024691-7B60-4888-A707-3044301D8AD3}" type="slidenum">
              <a:rPr lang="en-US" altLang="en-US" sz="1200"/>
              <a:t>26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1168898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Image Placeholder 1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miter lim="800000"/>
          </a:ln>
        </p:spPr>
      </p:sp>
      <p:sp>
        <p:nvSpPr>
          <p:cNvPr id="6147" name="Notes Placeholder 2"/>
          <p:cNvSpPr>
            <a:spLocks noGrp="1"/>
          </p:cNvSpPr>
          <p:nvPr>
            <p:ph type="body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anchor="t" anchorCtr="0">
            <a:noAutofit/>
          </a:bodyPr>
          <a:lstStyle>
            <a:lvl1pPr marL="0" indent="0" algn="l" defTabSz="4572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ＭＳ Ｐゴシック" pitchFamily="34" charset="-128"/>
              </a:defRPr>
            </a:lvl1pPr>
            <a:lvl2pPr marL="457200" indent="0" algn="l" defTabSz="4572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ＭＳ Ｐゴシック" pitchFamily="34" charset="-128"/>
              </a:defRPr>
            </a:lvl2pPr>
            <a:lvl3pPr marL="914400" indent="0" algn="l" defTabSz="4572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ＭＳ Ｐゴシック" pitchFamily="34" charset="-128"/>
              </a:defRPr>
            </a:lvl3pPr>
            <a:lvl4pPr marL="1371600" indent="0" algn="l" defTabSz="4572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ＭＳ Ｐゴシック" pitchFamily="34" charset="-128"/>
              </a:defRPr>
            </a:lvl4pPr>
            <a:lvl5pPr marL="1828800" indent="0" algn="l" defTabSz="4572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ＭＳ Ｐゴシック" pitchFamily="34" charset="-128"/>
              </a:defRPr>
            </a:lvl5pPr>
          </a:lstStyle>
          <a:p>
            <a:pPr marL="0" lvl="0" indent="0"/>
            <a:endParaRPr lang="en-US" altLang="en-US" dirty="0">
              <a:latin typeface="Arial" pitchFamily="34" charset="0"/>
              <a:ea typeface="Arial" pitchFamily="34" charset="0"/>
            </a:endParaRPr>
          </a:p>
        </p:txBody>
      </p:sp>
      <p:sp>
        <p:nvSpPr>
          <p:cNvPr id="6148" name="Slide Number Placeholder 3"/>
          <p:cNvSpPr>
            <a:spLocks noGrp="1"/>
          </p:cNvSpPr>
          <p:nvPr>
            <p:ph type="sldNum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  <a:miter lim="800000"/>
          </a:ln>
        </p:spPr>
        <p:txBody>
          <a:bodyPr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Arial" pitchFamily="34" charset="0"/>
                <a:ea typeface="ＭＳ Ｐゴシック" pitchFamily="34" charset="-128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Arial" pitchFamily="34" charset="0"/>
                <a:ea typeface="ＭＳ Ｐゴシック" pitchFamily="34" charset="-128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Arial" pitchFamily="34" charset="0"/>
                <a:ea typeface="ＭＳ Ｐゴシック" pitchFamily="34" charset="-128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Arial" pitchFamily="34" charset="0"/>
                <a:ea typeface="ＭＳ Ｐゴシック" pitchFamily="34" charset="-128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Arial" pitchFamily="34" charset="0"/>
                <a:ea typeface="ＭＳ Ｐゴシック" pitchFamily="34" charset="-128"/>
              </a:defRPr>
            </a:lvl5pPr>
          </a:lstStyle>
          <a:p>
            <a:pPr marL="0" lvl="0" indent="0" algn="r" eaLnBrk="1" hangingPunct="1"/>
            <a:fld id="{6E024691-7B60-4888-A707-3044301D8AD3}" type="slidenum">
              <a:rPr lang="en-US" altLang="en-US" sz="1200"/>
              <a:t>27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29284072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928D0-2815-4740-BEC4-02EC268812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281754-6087-5F45-8269-917089EC03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6C015D-96AF-E844-BC88-572DDF5361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68004-8CB1-2044-91BF-D582B82A6CD8}" type="datetime1">
              <a:rPr lang="en-US" smtClean="0"/>
              <a:t>4/26/2022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361DD4-5D2B-354F-AB13-49BA0BD7AF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B6A347-64CF-0846-AB35-5A82C9E70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5C196-244E-464B-B12D-17C4BC3B85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8291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C7910B-50CF-D44F-A8A0-E65891C63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532F209-63D1-974F-BC2C-D6186B1B3C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A5DF87-C94D-A94B-95CC-97BCF42D6C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E1E65-CDD5-FE4B-B983-E40E59146E94}" type="datetime1">
              <a:rPr lang="en-US" smtClean="0"/>
              <a:t>4/26/2022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0E92B0-126E-9A4D-8F92-FF4825A434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44134D-AB14-D340-9B6E-8AC08744D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5C196-244E-464B-B12D-17C4BC3B85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1393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0CD704B-4C3B-284E-A215-3F9ED9764B2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FFB855-8C53-FC4E-A699-B4BE56571B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E6999F-51C8-3142-83CA-ED437EE74E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0EDC2-5C1E-3443-B8D7-CD47BA47EBD6}" type="datetime1">
              <a:rPr lang="en-US" smtClean="0"/>
              <a:t>4/26/2022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1B70FE-D3B5-434D-9D52-D60B60FA78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71A157-404B-AB4A-B904-D9C086D6C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5C196-244E-464B-B12D-17C4BC3B85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7486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0E6E8-4D1B-BA4F-A15E-767619162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F3C70B-B041-9041-8354-64CE093BDE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12D0EE-662D-5149-BF26-8A8B0E2E8E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F0237-F462-0844-90D0-F830A3B6D8E2}" type="datetime1">
              <a:rPr lang="en-US" smtClean="0"/>
              <a:t>4/26/2022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FE0718-47FE-A644-A987-61FC679E16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EC091B-DE84-9A44-83FD-8580F3991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5C196-244E-464B-B12D-17C4BC3B85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0447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9489A8-D497-1E4A-A71A-77F3238098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94E82A-326B-7C46-884C-2D87BA4622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C0AA81-9EC8-FD41-B322-9A46635AFF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DFEFF4-ACBA-1848-A5F5-4C48DC74D197}" type="datetime1">
              <a:rPr lang="en-US" smtClean="0"/>
              <a:t>4/26/2022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259596-F86A-364F-B141-6FF4595477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693F44-947B-6C44-854D-8C11391F1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5C196-244E-464B-B12D-17C4BC3B85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9167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1E374-3295-1F4F-9B65-EA887955F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1518CB-0D09-2A43-B1FA-556E2E27BC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E5C71D-7D19-FF4D-A828-594122C30C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EDC0A6-9F44-E24E-B934-EAE363E2AB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D4FF9-C04E-5740-9B72-70F93B780D3B}" type="datetime1">
              <a:rPr lang="en-US" smtClean="0"/>
              <a:t>4/26/2022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94CF62-2AA2-8742-8C9A-0A8F143D60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C5E413-E17D-6949-9BB7-56297F17B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5C196-244E-464B-B12D-17C4BC3B85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1514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8DA0C-7FEE-164A-81A1-28968242F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7C7853-B11D-1E4D-ADB5-0899A20577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BC6B15-2995-DB47-B96C-895EEB87D1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F186ECB-2F02-3D4F-9E8C-F485497FA66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C745D01-4867-AF47-A51A-C50776CC93C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95A0498-427B-B049-8008-177698F59F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248679-7E72-B74E-A3D0-3BE08D720F7E}" type="datetime1">
              <a:rPr lang="en-US" smtClean="0"/>
              <a:t>4/26/2022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17F516D-E24A-6847-AE6C-58463F32FD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C481012-D0EA-6143-8D60-5034E7F988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5C196-244E-464B-B12D-17C4BC3B85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4614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98AD74-A0F6-A44A-9FB3-651AC8FE8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7F77EE-957B-C04F-BD80-3C699B6AA8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BDD5C4-E91F-2047-A7B9-239855903A51}" type="datetime1">
              <a:rPr lang="en-US" smtClean="0"/>
              <a:t>4/26/2022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EC8897-8EB7-6E42-9D26-F6EC5185B4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6591F5-62CB-F34E-94A5-ACB4F2DB17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5C196-244E-464B-B12D-17C4BC3B85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8047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5BCED76-9CE1-8648-A778-DFF7C5321E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C0AC37-BC36-BD4B-91CC-3097855A5DA0}" type="datetime1">
              <a:rPr lang="en-US" smtClean="0"/>
              <a:t>4/26/2022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E0800A-50C0-284A-8A95-1A361A496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6C28ED-D2FD-184D-A53D-7261D05738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5C196-244E-464B-B12D-17C4BC3B85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23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D89A85-D357-D542-AA66-06E2D583D1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316442-BFFD-354E-8F76-94BEA2A7A7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A0DEFD-64DF-2F4F-BE05-41D656CDC7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2FF2DA-304A-1443-862F-5C38B3813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2CEA3-F18D-8146-9AE8-EAF94DC4ED98}" type="datetime1">
              <a:rPr lang="en-US" smtClean="0"/>
              <a:t>4/26/2022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ECE9C7-C600-5044-8CEF-38CCE7BC22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D39FE0-42C1-BE42-9580-2DC4ED89FE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5C196-244E-464B-B12D-17C4BC3B85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6327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3056A-BF28-BC40-8EBA-7D2A730E7D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DBE6FAA-7D9F-B748-94E9-6FC677EB40B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2E59BB-876F-1B4E-9150-B1554A348D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FA1445-1F25-0145-951A-9922B4216E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47F06-EAD0-CF4B-9C39-3B9E80AA31EF}" type="datetime1">
              <a:rPr lang="en-US" smtClean="0"/>
              <a:t>4/26/2022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330C6B-B0E3-DA46-B315-29598EACF9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92B938-9F6C-6241-AD8D-6B4545F61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5C196-244E-464B-B12D-17C4BC3B85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362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0DA8811-51D8-0D4D-A1F3-3CAD49CCB7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83313D-3CF0-2148-8B9A-F2FA5A42AC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E363C1-3EA4-4F47-A7E3-B45C91138DE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D8A59E-2674-B449-B681-2298FA17C04B}" type="datetime1">
              <a:rPr lang="en-US" smtClean="0"/>
              <a:t>4/26/2022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D9E579-E54A-C543-9E0C-6A0CA37883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7859E1-7F80-A644-B84D-BBB3831736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75C196-244E-464B-B12D-17C4BC3B85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4657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93/bioinformatics/btz652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15.jpeg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slide" Target="slide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15.xml"/><Relationship Id="rId3" Type="http://schemas.openxmlformats.org/officeDocument/2006/relationships/image" Target="../media/image1.jpeg"/><Relationship Id="rId7" Type="http://schemas.openxmlformats.org/officeDocument/2006/relationships/slide" Target="slide13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slide" Target="slide7.xml"/><Relationship Id="rId11" Type="http://schemas.openxmlformats.org/officeDocument/2006/relationships/slide" Target="slide36.xml"/><Relationship Id="rId5" Type="http://schemas.openxmlformats.org/officeDocument/2006/relationships/slide" Target="slide10.xml"/><Relationship Id="rId10" Type="http://schemas.openxmlformats.org/officeDocument/2006/relationships/slide" Target="slide22.xml"/><Relationship Id="rId4" Type="http://schemas.openxmlformats.org/officeDocument/2006/relationships/slide" Target="slide3.xml"/><Relationship Id="rId9" Type="http://schemas.openxmlformats.org/officeDocument/2006/relationships/slide" Target="slide1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slide" Target="slide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slide" Target="slide2.xml"/><Relationship Id="rId4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slide" Target="slide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slide" Target="slide2.xml"/><Relationship Id="rId4" Type="http://schemas.openxmlformats.org/officeDocument/2006/relationships/image" Target="../media/image5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arxiv.org/abs/1411.1993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slide" Target="slide2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cran.r-project.org/web/packages/pathfindR/vignettes/intro_vignette.html#fn2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hyperlink" Target="https://cran.r-project.org/web/packages/pathfindR/vignettes/intro_vignette.html#fn4" TargetMode="External"/><Relationship Id="rId4" Type="http://schemas.openxmlformats.org/officeDocument/2006/relationships/hyperlink" Target="https://cran.r-project.org/web/packages/pathfindR/vignettes/intro_vignette.html#fn3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0109"/>
            <a:lum/>
          </a:blip>
          <a:srcRect/>
          <a:stretch>
            <a:fillRect t="-84000" b="-8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ubtitle 2">
            <a:extLst>
              <a:ext uri="{FF2B5EF4-FFF2-40B4-BE49-F238E27FC236}">
                <a16:creationId xmlns:a16="http://schemas.microsoft.com/office/drawing/2014/main" id="{B52C9720-93E8-0B45-9BFD-5D994B7EB648}"/>
              </a:ext>
            </a:extLst>
          </p:cNvPr>
          <p:cNvSpPr txBox="1">
            <a:spLocks/>
          </p:cNvSpPr>
          <p:nvPr/>
        </p:nvSpPr>
        <p:spPr>
          <a:xfrm>
            <a:off x="1510144" y="4401704"/>
            <a:ext cx="9144000" cy="22623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1" dirty="0"/>
              <a:t>Ghadi El Hasbani</a:t>
            </a:r>
          </a:p>
          <a:p>
            <a:r>
              <a:rPr lang="en-US" sz="1400" b="1" dirty="0"/>
              <a:t>Frederick Abi Chahine</a:t>
            </a:r>
          </a:p>
          <a:p>
            <a:r>
              <a:rPr lang="en-US" sz="1400" b="1" dirty="0"/>
              <a:t>Bilal </a:t>
            </a:r>
            <a:r>
              <a:rPr lang="en-US" sz="1400" b="1" dirty="0" err="1"/>
              <a:t>Hamdanieh</a:t>
            </a:r>
            <a:endParaRPr lang="en-US" sz="1400" b="1" dirty="0"/>
          </a:p>
          <a:p>
            <a:endParaRPr lang="en-US" sz="1400" b="1" dirty="0"/>
          </a:p>
          <a:p>
            <a:endParaRPr lang="en-US" sz="1400" b="1" dirty="0"/>
          </a:p>
          <a:p>
            <a:r>
              <a:rPr lang="en-US" sz="1400" b="1" dirty="0"/>
              <a:t>Lebanese American University</a:t>
            </a:r>
          </a:p>
          <a:p>
            <a:r>
              <a:rPr lang="en-US" sz="1400" b="1" dirty="0"/>
              <a:t>CSC 613 – Eileen-Marie Hanna, PhD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EE1C4CE-7E83-0B47-834D-55C6644AE6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9" y="4387849"/>
            <a:ext cx="9144000" cy="2262332"/>
          </a:xfrm>
        </p:spPr>
        <p:txBody>
          <a:bodyPr>
            <a:norm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Ghadi El Hasbani</a:t>
            </a:r>
          </a:p>
          <a:p>
            <a:r>
              <a:rPr lang="en-US" sz="1400" b="1" dirty="0">
                <a:solidFill>
                  <a:schemeClr val="bg1"/>
                </a:solidFill>
              </a:rPr>
              <a:t>Frederick Abi Chahine</a:t>
            </a:r>
          </a:p>
          <a:p>
            <a:r>
              <a:rPr lang="en-US" sz="1400" b="1" dirty="0">
                <a:solidFill>
                  <a:schemeClr val="bg1"/>
                </a:solidFill>
              </a:rPr>
              <a:t>Bilal </a:t>
            </a:r>
            <a:r>
              <a:rPr lang="en-US" sz="1400" b="1" dirty="0" err="1">
                <a:solidFill>
                  <a:schemeClr val="bg1"/>
                </a:solidFill>
              </a:rPr>
              <a:t>Hamdanieh</a:t>
            </a:r>
            <a:endParaRPr lang="en-US" sz="1400" b="1" dirty="0">
              <a:solidFill>
                <a:schemeClr val="bg1"/>
              </a:solidFill>
            </a:endParaRPr>
          </a:p>
          <a:p>
            <a:endParaRPr lang="en-US" sz="1400" b="1" dirty="0">
              <a:solidFill>
                <a:schemeClr val="bg1"/>
              </a:solidFill>
            </a:endParaRPr>
          </a:p>
          <a:p>
            <a:endParaRPr lang="en-US" sz="1400" b="1" dirty="0">
              <a:solidFill>
                <a:schemeClr val="bg1"/>
              </a:solidFill>
            </a:endParaRPr>
          </a:p>
          <a:p>
            <a:r>
              <a:rPr lang="en-US" sz="1400" b="1" dirty="0">
                <a:solidFill>
                  <a:schemeClr val="bg1"/>
                </a:solidFill>
              </a:rPr>
              <a:t>Lebanese American University</a:t>
            </a:r>
          </a:p>
          <a:p>
            <a:r>
              <a:rPr lang="en-US" sz="1400" b="1" dirty="0">
                <a:solidFill>
                  <a:schemeClr val="bg1"/>
                </a:solidFill>
              </a:rPr>
              <a:t>CSC 613 – Eileen-Marie Hanna, PhD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D9B05B-EE0F-7E42-951B-15074D3816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90675" y="1016001"/>
            <a:ext cx="9010649" cy="3100387"/>
          </a:xfrm>
        </p:spPr>
        <p:txBody>
          <a:bodyPr>
            <a:normAutofit/>
          </a:bodyPr>
          <a:lstStyle/>
          <a:p>
            <a:r>
              <a:rPr lang="en-US" sz="7200" b="1" dirty="0">
                <a:solidFill>
                  <a:srgbClr val="FF594C"/>
                </a:solidFill>
                <a:latin typeface="Impact" panose="020B0806030902050204" pitchFamily="34" charset="0"/>
              </a:rPr>
              <a:t>Multi-Omics Enrichment Analysis Protocol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0FB1289A-3ADA-E841-8B89-CCB80CE1AFDE}"/>
              </a:ext>
            </a:extLst>
          </p:cNvPr>
          <p:cNvSpPr txBox="1">
            <a:spLocks/>
          </p:cNvSpPr>
          <p:nvPr/>
        </p:nvSpPr>
        <p:spPr>
          <a:xfrm>
            <a:off x="1694382" y="1061210"/>
            <a:ext cx="9010649" cy="31003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7200" b="1" dirty="0">
                <a:solidFill>
                  <a:srgbClr val="FFD2C9"/>
                </a:solidFill>
                <a:latin typeface="Impact" panose="020B0806030902050204" pitchFamily="34" charset="0"/>
              </a:rPr>
              <a:t>Multi-Omics Enrichment Analysis Protocol</a:t>
            </a:r>
          </a:p>
        </p:txBody>
      </p:sp>
    </p:spTree>
    <p:extLst>
      <p:ext uri="{BB962C8B-B14F-4D97-AF65-F5344CB8AC3E}">
        <p14:creationId xmlns:p14="http://schemas.microsoft.com/office/powerpoint/2010/main" val="3756456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0000"/>
            <a:lum/>
          </a:blip>
          <a:srcRect/>
          <a:stretch>
            <a:fillRect t="-84000" b="-8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B05B-EE0F-7E42-951B-15074D3816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23729" y="763516"/>
            <a:ext cx="6500379" cy="3100387"/>
          </a:xfrm>
        </p:spPr>
        <p:txBody>
          <a:bodyPr>
            <a:normAutofit/>
          </a:bodyPr>
          <a:lstStyle/>
          <a:p>
            <a:pPr algn="l"/>
            <a:r>
              <a:rPr lang="en-US" sz="7200" b="1" dirty="0" err="1">
                <a:solidFill>
                  <a:srgbClr val="FF594C"/>
                </a:solidFill>
                <a:latin typeface="Impact" panose="020B0806030902050204" pitchFamily="34" charset="0"/>
              </a:rPr>
              <a:t>GeneSurrounder</a:t>
            </a:r>
            <a:endParaRPr lang="en-US" sz="7200" b="1" dirty="0">
              <a:solidFill>
                <a:srgbClr val="FF594C"/>
              </a:solidFill>
              <a:latin typeface="Impact" panose="020B0806030902050204" pitchFamily="34" charset="0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0FB1289A-3ADA-E841-8B89-CCB80CE1AFDE}"/>
              </a:ext>
            </a:extLst>
          </p:cNvPr>
          <p:cNvSpPr txBox="1">
            <a:spLocks/>
          </p:cNvSpPr>
          <p:nvPr/>
        </p:nvSpPr>
        <p:spPr>
          <a:xfrm>
            <a:off x="2906859" y="839204"/>
            <a:ext cx="7123831" cy="31003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7200" b="1" dirty="0" err="1">
                <a:solidFill>
                  <a:srgbClr val="FFD2C9"/>
                </a:solidFill>
                <a:latin typeface="Impact" panose="020B0806030902050204" pitchFamily="34" charset="0"/>
              </a:rPr>
              <a:t>GeneSurrounder</a:t>
            </a:r>
            <a:endParaRPr lang="en-US" sz="7200" b="1" dirty="0">
              <a:solidFill>
                <a:srgbClr val="FFD2C9"/>
              </a:solidFill>
              <a:latin typeface="Impact" panose="020B080603090205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CE2B36D-6C22-B147-9D98-83D74BBA4838}"/>
              </a:ext>
            </a:extLst>
          </p:cNvPr>
          <p:cNvSpPr/>
          <p:nvPr/>
        </p:nvSpPr>
        <p:spPr>
          <a:xfrm>
            <a:off x="11597047" y="6354680"/>
            <a:ext cx="4667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594C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10</a:t>
            </a:r>
            <a:endParaRPr lang="en-US" dirty="0">
              <a:solidFill>
                <a:srgbClr val="FF594C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5B5C1C3-AAAD-A843-AE81-0C1D91E3EDA1}"/>
              </a:ext>
            </a:extLst>
          </p:cNvPr>
          <p:cNvSpPr/>
          <p:nvPr/>
        </p:nvSpPr>
        <p:spPr>
          <a:xfrm>
            <a:off x="11630930" y="6382390"/>
            <a:ext cx="4667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D2C9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10</a:t>
            </a:r>
            <a:endParaRPr lang="en-US" dirty="0">
              <a:solidFill>
                <a:srgbClr val="FFD2C9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8E6617A-D94E-1847-8A58-04F820013CFA}"/>
              </a:ext>
            </a:extLst>
          </p:cNvPr>
          <p:cNvSpPr/>
          <p:nvPr/>
        </p:nvSpPr>
        <p:spPr>
          <a:xfrm>
            <a:off x="11334214" y="0"/>
            <a:ext cx="567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>
                <a:solidFill>
                  <a:srgbClr val="FFD2C9"/>
                </a:solidFill>
                <a:latin typeface="Britannic Bold" panose="020B0903060703020204" pitchFamily="34" charset="77"/>
                <a:cs typeface="Angsana New" panose="02020603050405020304" pitchFamily="18" charset="-34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ToC</a:t>
            </a:r>
            <a:endParaRPr lang="en-US" dirty="0">
              <a:solidFill>
                <a:srgbClr val="FFD2C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31436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1318922-F524-EC44-8D97-CDB05A7224E5}"/>
              </a:ext>
            </a:extLst>
          </p:cNvPr>
          <p:cNvSpPr/>
          <p:nvPr/>
        </p:nvSpPr>
        <p:spPr>
          <a:xfrm>
            <a:off x="11334214" y="0"/>
            <a:ext cx="567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ToC</a:t>
            </a:r>
            <a:endParaRPr lang="en-US" dirty="0">
              <a:solidFill>
                <a:srgbClr val="350F1B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D407B91-1FF3-D342-99F0-52EAABAB82F3}"/>
              </a:ext>
            </a:extLst>
          </p:cNvPr>
          <p:cNvSpPr/>
          <p:nvPr/>
        </p:nvSpPr>
        <p:spPr>
          <a:xfrm>
            <a:off x="11597047" y="6354680"/>
            <a:ext cx="4667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11</a:t>
            </a:r>
            <a:endParaRPr lang="en-US" dirty="0">
              <a:solidFill>
                <a:srgbClr val="350F1B"/>
              </a:solidFill>
            </a:endParaRPr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C4A597AE-55E0-1642-9ED1-C6153C6B99E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194"/>
          <a:stretch/>
        </p:blipFill>
        <p:spPr>
          <a:xfrm>
            <a:off x="889685" y="27198"/>
            <a:ext cx="4868563" cy="6547675"/>
          </a:xfrm>
          <a:prstGeom prst="rect">
            <a:avLst/>
          </a:prstGeom>
        </p:spPr>
      </p:pic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AAA82E34-606C-2246-92E1-B268A172D90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299"/>
          <a:stretch/>
        </p:blipFill>
        <p:spPr>
          <a:xfrm>
            <a:off x="6523397" y="27198"/>
            <a:ext cx="4395877" cy="654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4177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1318922-F524-EC44-8D97-CDB05A7224E5}"/>
              </a:ext>
            </a:extLst>
          </p:cNvPr>
          <p:cNvSpPr/>
          <p:nvPr/>
        </p:nvSpPr>
        <p:spPr>
          <a:xfrm>
            <a:off x="11334214" y="0"/>
            <a:ext cx="567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ToC</a:t>
            </a:r>
            <a:endParaRPr lang="en-US" dirty="0">
              <a:solidFill>
                <a:srgbClr val="350F1B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D407B91-1FF3-D342-99F0-52EAABAB82F3}"/>
              </a:ext>
            </a:extLst>
          </p:cNvPr>
          <p:cNvSpPr/>
          <p:nvPr/>
        </p:nvSpPr>
        <p:spPr>
          <a:xfrm>
            <a:off x="11597047" y="6354680"/>
            <a:ext cx="4667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12</a:t>
            </a:r>
            <a:endParaRPr lang="en-US" dirty="0">
              <a:solidFill>
                <a:srgbClr val="350F1B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A0885B6-B55F-984A-A0A5-BC2F077A10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8667" y="2763041"/>
            <a:ext cx="5526540" cy="396097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740B304-D285-E448-90A1-FD1D21519FF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0" t="1128" b="55818"/>
          <a:stretch/>
        </p:blipFill>
        <p:spPr>
          <a:xfrm>
            <a:off x="234777" y="852615"/>
            <a:ext cx="11744871" cy="174785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7020F9D-A78E-B74D-9C35-692457C9839E}"/>
              </a:ext>
            </a:extLst>
          </p:cNvPr>
          <p:cNvSpPr/>
          <p:nvPr/>
        </p:nvSpPr>
        <p:spPr>
          <a:xfrm>
            <a:off x="135867" y="3738909"/>
            <a:ext cx="33528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Advantage: </a:t>
            </a:r>
          </a:p>
          <a:p>
            <a:r>
              <a:rPr lang="en-US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Automatic determination of R based on biologically-relevant process</a:t>
            </a:r>
          </a:p>
          <a:p>
            <a:endParaRPr lang="en-US" b="1" dirty="0">
              <a:solidFill>
                <a:srgbClr val="350F1B"/>
              </a:solidFill>
              <a:latin typeface="Britannic Bold" panose="020B0903060703020204" pitchFamily="34" charset="77"/>
              <a:cs typeface="Angsana New" panose="02020603050405020304" pitchFamily="18" charset="-34"/>
            </a:endParaRPr>
          </a:p>
          <a:p>
            <a:r>
              <a:rPr lang="en-US" b="1" dirty="0">
                <a:solidFill>
                  <a:srgbClr val="FF0000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Disadvantage: </a:t>
            </a:r>
          </a:p>
          <a:p>
            <a:r>
              <a:rPr lang="en-US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time-complexity, single-omics</a:t>
            </a:r>
          </a:p>
        </p:txBody>
      </p:sp>
    </p:spTree>
    <p:extLst>
      <p:ext uri="{BB962C8B-B14F-4D97-AF65-F5344CB8AC3E}">
        <p14:creationId xmlns:p14="http://schemas.microsoft.com/office/powerpoint/2010/main" val="10275682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0000"/>
            <a:lum/>
          </a:blip>
          <a:srcRect/>
          <a:stretch>
            <a:fillRect t="-84000" b="-8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B05B-EE0F-7E42-951B-15074D3816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80737" y="814316"/>
            <a:ext cx="6500379" cy="3100387"/>
          </a:xfrm>
        </p:spPr>
        <p:txBody>
          <a:bodyPr>
            <a:normAutofit/>
          </a:bodyPr>
          <a:lstStyle/>
          <a:p>
            <a:pPr algn="l"/>
            <a:r>
              <a:rPr lang="en-US" sz="7200" b="1" dirty="0">
                <a:solidFill>
                  <a:srgbClr val="FF594C"/>
                </a:solidFill>
                <a:latin typeface="Impact" panose="020B0806030902050204" pitchFamily="34" charset="0"/>
              </a:rPr>
              <a:t>DMFIND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0FB1289A-3ADA-E841-8B89-CCB80CE1AFDE}"/>
              </a:ext>
            </a:extLst>
          </p:cNvPr>
          <p:cNvSpPr txBox="1">
            <a:spLocks/>
          </p:cNvSpPr>
          <p:nvPr/>
        </p:nvSpPr>
        <p:spPr>
          <a:xfrm>
            <a:off x="4663867" y="890004"/>
            <a:ext cx="7123831" cy="31003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7200" b="1" dirty="0">
                <a:solidFill>
                  <a:srgbClr val="FFD2C9"/>
                </a:solidFill>
                <a:latin typeface="Impact" panose="020B0806030902050204" pitchFamily="34" charset="0"/>
              </a:rPr>
              <a:t>DMFIND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CE2B36D-6C22-B147-9D98-83D74BBA4838}"/>
              </a:ext>
            </a:extLst>
          </p:cNvPr>
          <p:cNvSpPr/>
          <p:nvPr/>
        </p:nvSpPr>
        <p:spPr>
          <a:xfrm>
            <a:off x="11597047" y="6354680"/>
            <a:ext cx="4667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594C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13</a:t>
            </a:r>
            <a:endParaRPr lang="en-US" dirty="0">
              <a:solidFill>
                <a:srgbClr val="FF594C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5B5C1C3-AAAD-A843-AE81-0C1D91E3EDA1}"/>
              </a:ext>
            </a:extLst>
          </p:cNvPr>
          <p:cNvSpPr/>
          <p:nvPr/>
        </p:nvSpPr>
        <p:spPr>
          <a:xfrm>
            <a:off x="11630930" y="6382390"/>
            <a:ext cx="4667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D2C9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13</a:t>
            </a:r>
            <a:endParaRPr lang="en-US" dirty="0">
              <a:solidFill>
                <a:srgbClr val="FFD2C9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8E6617A-D94E-1847-8A58-04F820013CFA}"/>
              </a:ext>
            </a:extLst>
          </p:cNvPr>
          <p:cNvSpPr/>
          <p:nvPr/>
        </p:nvSpPr>
        <p:spPr>
          <a:xfrm>
            <a:off x="11334214" y="0"/>
            <a:ext cx="567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>
                <a:solidFill>
                  <a:srgbClr val="FFD2C9"/>
                </a:solidFill>
                <a:latin typeface="Britannic Bold" panose="020B0903060703020204" pitchFamily="34" charset="77"/>
                <a:cs typeface="Angsana New" panose="02020603050405020304" pitchFamily="18" charset="-34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ToC</a:t>
            </a:r>
            <a:endParaRPr lang="en-US" dirty="0">
              <a:solidFill>
                <a:srgbClr val="FFD2C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67700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CBB4EBC-5BCC-AE4C-B37E-CDA7268AB16D}"/>
              </a:ext>
            </a:extLst>
          </p:cNvPr>
          <p:cNvSpPr/>
          <p:nvPr/>
        </p:nvSpPr>
        <p:spPr>
          <a:xfrm>
            <a:off x="11334214" y="0"/>
            <a:ext cx="567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ToC</a:t>
            </a:r>
            <a:endParaRPr lang="en-US" dirty="0">
              <a:solidFill>
                <a:srgbClr val="350F1B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06728FB-9293-3D4C-8931-6ADF39086877}"/>
              </a:ext>
            </a:extLst>
          </p:cNvPr>
          <p:cNvSpPr/>
          <p:nvPr/>
        </p:nvSpPr>
        <p:spPr>
          <a:xfrm>
            <a:off x="11597047" y="6354680"/>
            <a:ext cx="4667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14</a:t>
            </a:r>
            <a:endParaRPr lang="en-US" dirty="0">
              <a:solidFill>
                <a:srgbClr val="350F1B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71C4D6A-A649-C041-9764-BDFE04A69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8C7F3CED-479C-DE4B-9D67-A89515A2B4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2108" y="33167"/>
            <a:ext cx="7502106" cy="6824833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691B42A-AA84-3F4D-9776-1F95B1DD60E1}"/>
              </a:ext>
            </a:extLst>
          </p:cNvPr>
          <p:cNvSpPr/>
          <p:nvPr/>
        </p:nvSpPr>
        <p:spPr>
          <a:xfrm>
            <a:off x="135867" y="3738909"/>
            <a:ext cx="33528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Advantage: </a:t>
            </a:r>
          </a:p>
          <a:p>
            <a:r>
              <a:rPr lang="en-US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Considers neighbors at R &gt;= 1, multi-omics</a:t>
            </a:r>
          </a:p>
          <a:p>
            <a:endParaRPr lang="en-US" b="1" dirty="0">
              <a:solidFill>
                <a:srgbClr val="350F1B"/>
              </a:solidFill>
              <a:latin typeface="Britannic Bold" panose="020B0903060703020204" pitchFamily="34" charset="77"/>
              <a:cs typeface="Angsana New" panose="02020603050405020304" pitchFamily="18" charset="-34"/>
            </a:endParaRPr>
          </a:p>
          <a:p>
            <a:r>
              <a:rPr lang="en-US" b="1" dirty="0">
                <a:solidFill>
                  <a:srgbClr val="FF0000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Disadvantage: </a:t>
            </a:r>
          </a:p>
          <a:p>
            <a:r>
              <a:rPr lang="en-US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Does not consider Decay</a:t>
            </a:r>
          </a:p>
        </p:txBody>
      </p:sp>
    </p:spTree>
    <p:extLst>
      <p:ext uri="{BB962C8B-B14F-4D97-AF65-F5344CB8AC3E}">
        <p14:creationId xmlns:p14="http://schemas.microsoft.com/office/powerpoint/2010/main" val="32138848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0000"/>
            <a:lum/>
          </a:blip>
          <a:srcRect/>
          <a:stretch>
            <a:fillRect t="-84000" b="-8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B05B-EE0F-7E42-951B-15074D3816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60348" y="791225"/>
            <a:ext cx="3119871" cy="3100387"/>
          </a:xfrm>
        </p:spPr>
        <p:txBody>
          <a:bodyPr>
            <a:normAutofit/>
          </a:bodyPr>
          <a:lstStyle/>
          <a:p>
            <a:pPr algn="l"/>
            <a:r>
              <a:rPr lang="en-US" sz="7200" b="1" dirty="0" err="1">
                <a:solidFill>
                  <a:srgbClr val="FF594C"/>
                </a:solidFill>
                <a:latin typeface="Impact" panose="020B0806030902050204" pitchFamily="34" charset="0"/>
              </a:rPr>
              <a:t>mND</a:t>
            </a:r>
            <a:endParaRPr lang="en-US" sz="7200" b="1" dirty="0">
              <a:solidFill>
                <a:srgbClr val="FF594C"/>
              </a:solidFill>
              <a:latin typeface="Impact" panose="020B0806030902050204" pitchFamily="34" charset="0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0FB1289A-3ADA-E841-8B89-CCB80CE1AFDE}"/>
              </a:ext>
            </a:extLst>
          </p:cNvPr>
          <p:cNvSpPr txBox="1">
            <a:spLocks/>
          </p:cNvSpPr>
          <p:nvPr/>
        </p:nvSpPr>
        <p:spPr>
          <a:xfrm>
            <a:off x="4943478" y="866913"/>
            <a:ext cx="2773505" cy="31003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7200" b="1" dirty="0" err="1">
                <a:solidFill>
                  <a:srgbClr val="FFD2C9"/>
                </a:solidFill>
                <a:latin typeface="Impact" panose="020B0806030902050204" pitchFamily="34" charset="0"/>
              </a:rPr>
              <a:t>mND</a:t>
            </a:r>
            <a:endParaRPr lang="en-US" sz="7200" b="1" dirty="0">
              <a:solidFill>
                <a:srgbClr val="FFD2C9"/>
              </a:solidFill>
              <a:latin typeface="Impact" panose="020B080603090205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CE2B36D-6C22-B147-9D98-83D74BBA4838}"/>
              </a:ext>
            </a:extLst>
          </p:cNvPr>
          <p:cNvSpPr/>
          <p:nvPr/>
        </p:nvSpPr>
        <p:spPr>
          <a:xfrm>
            <a:off x="11616097" y="6354680"/>
            <a:ext cx="4667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594C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15</a:t>
            </a:r>
            <a:endParaRPr lang="en-US" dirty="0">
              <a:solidFill>
                <a:srgbClr val="FF594C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5B5C1C3-AAAD-A843-AE81-0C1D91E3EDA1}"/>
              </a:ext>
            </a:extLst>
          </p:cNvPr>
          <p:cNvSpPr/>
          <p:nvPr/>
        </p:nvSpPr>
        <p:spPr>
          <a:xfrm>
            <a:off x="11630930" y="6382390"/>
            <a:ext cx="4667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D2C9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15</a:t>
            </a:r>
            <a:endParaRPr lang="en-US" dirty="0">
              <a:solidFill>
                <a:srgbClr val="FFD2C9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E0D7CEE-CDB2-C543-89E7-A3E93D34DF96}"/>
              </a:ext>
            </a:extLst>
          </p:cNvPr>
          <p:cNvSpPr/>
          <p:nvPr/>
        </p:nvSpPr>
        <p:spPr>
          <a:xfrm>
            <a:off x="11334214" y="0"/>
            <a:ext cx="567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>
                <a:solidFill>
                  <a:srgbClr val="FFD2C9"/>
                </a:solidFill>
                <a:latin typeface="Britannic Bold" panose="020B0903060703020204" pitchFamily="34" charset="77"/>
                <a:cs typeface="Angsana New" panose="02020603050405020304" pitchFamily="18" charset="-34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ToC</a:t>
            </a:r>
            <a:endParaRPr lang="en-US" dirty="0">
              <a:solidFill>
                <a:srgbClr val="FFD2C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89145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Footer Placeholder 3"/>
          <p:cNvSpPr>
            <a:spLocks noGrp="1"/>
          </p:cNvSpPr>
          <p:nvPr>
            <p:ph type="ftr" idx="10"/>
          </p:nvPr>
        </p:nvSpPr>
        <p:spPr>
          <a:xfrm>
            <a:off x="1524000" y="5994400"/>
            <a:ext cx="7677150" cy="863600"/>
          </a:xfrm>
          <a:prstGeom prst="rect">
            <a:avLst/>
          </a:prstGeom>
          <a:noFill/>
          <a:ln>
            <a:noFill/>
            <a:miter lim="800000"/>
          </a:ln>
        </p:spPr>
        <p:txBody>
          <a:bodyPr vert="horz" lIns="180000" tIns="0" rIns="180000" bIns="0" rtlCol="0" anchor="ctr" anchorCtr="0">
            <a:noAutofit/>
          </a:bodyPr>
          <a:lstStyle>
            <a:lvl1pPr marL="342900" indent="-342900" algn="l" defTabSz="914400" rtl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 kumimoji="0" lang="en-US" altLang="en-US" sz="16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–"/>
              <a:defRPr kumimoji="0" lang="en-US" altLang="en-US" sz="14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 kumimoji="0" lang="en-US" altLang="en-US" sz="1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–"/>
              <a:defRPr kumimoji="0" lang="en-US" altLang="en-US" sz="1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»"/>
              <a:defRPr kumimoji="0" lang="en-US" altLang="en-US" sz="11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lang="en-US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lang="en-US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lang="en-US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lang="en-US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hangingPunct="1">
              <a:spcBef>
                <a:spcPct val="0"/>
              </a:spcBef>
              <a:spcAft>
                <a:spcPts val="600"/>
              </a:spcAft>
              <a:buNone/>
            </a:pPr>
            <a:r>
              <a:rPr lang="en-US" altLang="en-US" sz="1000" i="1">
                <a:solidFill>
                  <a:srgbClr val="333333"/>
                </a:solidFill>
              </a:rPr>
              <a:t>Bioinformatics</a:t>
            </a:r>
            <a:r>
              <a:rPr lang="en-US" altLang="en-US" sz="1000">
                <a:solidFill>
                  <a:srgbClr val="333333"/>
                </a:solidFill>
              </a:rPr>
              <a:t>, Volume 36, Issue 3, 1 February 2020, Pages 865–871, </a:t>
            </a:r>
            <a:r>
              <a:rPr lang="en-US" altLang="en-US" sz="1000">
                <a:solidFill>
                  <a:srgbClr val="333333"/>
                </a:solidFill>
                <a:hlinkClick r:id="rId3"/>
              </a:rPr>
              <a:t>https://doi.org/10.1093/bioinformatics/btz652</a:t>
            </a:r>
            <a:endParaRPr lang="en-US" altLang="en-US" sz="1000">
              <a:solidFill>
                <a:srgbClr val="333333"/>
              </a:solidFill>
            </a:endParaRPr>
          </a:p>
          <a:p>
            <a:pPr marL="0" indent="0" eaLnBrk="1" hangingPunct="1">
              <a:spcBef>
                <a:spcPct val="0"/>
              </a:spcBef>
              <a:spcAft>
                <a:spcPts val="600"/>
              </a:spcAft>
              <a:buNone/>
            </a:pPr>
            <a:r>
              <a:rPr lang="en-US" altLang="en-US" sz="800">
                <a:solidFill>
                  <a:srgbClr val="2A2A2A"/>
                </a:solidFill>
              </a:rPr>
              <a:t>The content of this slide may be subject to copyright: please see the slide notes for details.</a:t>
            </a:r>
            <a:endParaRPr lang="en-US" altLang="en-US" sz="800">
              <a:solidFill>
                <a:srgbClr val="333333"/>
              </a:solidFill>
            </a:endParaRPr>
          </a:p>
        </p:txBody>
      </p:sp>
      <p:sp>
        <p:nvSpPr>
          <p:cNvPr id="5123" name="Title 1"/>
          <p:cNvSpPr>
            <a:spLocks noGrp="1"/>
          </p:cNvSpPr>
          <p:nvPr>
            <p:ph type="title"/>
          </p:nvPr>
        </p:nvSpPr>
        <p:spPr>
          <a:xfrm>
            <a:off x="1981200" y="425451"/>
            <a:ext cx="6108700" cy="612775"/>
          </a:xfrm>
          <a:prstGeom prst="rect">
            <a:avLst/>
          </a:prstGeom>
          <a:noFill/>
          <a:ln>
            <a:miter lim="800000"/>
          </a:ln>
        </p:spPr>
        <p:txBody>
          <a:bodyPr vert="horz" wrap="square" lIns="0" tIns="0" rIns="0" bIns="0" rtlCol="0" anchor="t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600" b="1" i="0" u="none" kern="1200" baseline="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lang="en-US" altLang="en-US" sz="16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Arial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lang="en-US" altLang="en-US" sz="16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Arial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lang="en-US" altLang="en-US" sz="16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Arial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lang="en-US" altLang="en-US" sz="16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Arial" pitchFamily="34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lang="en-US" altLang="en-US" sz="4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itchFamily="34" charset="-128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lang="en-US" altLang="en-US" sz="4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itchFamily="34" charset="-128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lang="en-US" altLang="en-US" sz="4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itchFamily="34" charset="-128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lang="en-US" altLang="en-US" sz="4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itchFamily="34" charset="-128"/>
              </a:defRPr>
            </a:lvl9pPr>
          </a:lstStyle>
          <a:p>
            <a:pPr lvl="0"/>
            <a:r>
              <a:rPr lang="en-US" altLang="en-US"/>
              <a:t>Fig. 1. </a:t>
            </a:r>
            <a:r>
              <a:rPr lang="en-US" altLang="en-US" b="0"/>
              <a:t>Flowchart of the analysis pipeline with mND. (1) Network-diffusion is applied to the original dataset, ...</a:t>
            </a:r>
          </a:p>
        </p:txBody>
      </p:sp>
      <p:pic>
        <p:nvPicPr>
          <p:cNvPr id="5124" name="Picture 4" descr="Oxford University Press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8162" y="6294439"/>
            <a:ext cx="1058862" cy="244475"/>
          </a:xfrm>
          <a:prstGeom prst="rect">
            <a:avLst/>
          </a:prstGeom>
          <a:noFill/>
          <a:ln>
            <a:noFill/>
            <a:miter lim="800000"/>
          </a:ln>
        </p:spPr>
      </p:pic>
      <p:pic>
        <p:nvPicPr>
          <p:cNvPr id="5125" name="New picture"/>
          <p:cNvPicPr/>
          <p:nvPr/>
        </p:nvPicPr>
        <p:blipFill>
          <a:blip r:embed="rId5"/>
          <a:stretch>
            <a:fillRect/>
          </a:stretch>
        </p:blipFill>
        <p:spPr>
          <a:xfrm>
            <a:off x="3124200" y="1371600"/>
            <a:ext cx="5943600" cy="384948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CBB4EBC-5BCC-AE4C-B37E-CDA7268AB16D}"/>
              </a:ext>
            </a:extLst>
          </p:cNvPr>
          <p:cNvSpPr/>
          <p:nvPr/>
        </p:nvSpPr>
        <p:spPr>
          <a:xfrm>
            <a:off x="11334214" y="0"/>
            <a:ext cx="567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ToC</a:t>
            </a:r>
            <a:endParaRPr lang="en-US" dirty="0">
              <a:solidFill>
                <a:srgbClr val="350F1B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06728FB-9293-3D4C-8931-6ADF39086877}"/>
              </a:ext>
            </a:extLst>
          </p:cNvPr>
          <p:cNvSpPr/>
          <p:nvPr/>
        </p:nvSpPr>
        <p:spPr>
          <a:xfrm>
            <a:off x="11597047" y="6354680"/>
            <a:ext cx="4667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16</a:t>
            </a:r>
            <a:endParaRPr lang="en-US" dirty="0">
              <a:solidFill>
                <a:srgbClr val="350F1B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294455B-B612-443D-AAEE-23336B71F3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3478" y="398820"/>
            <a:ext cx="5426764" cy="241491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417CDA24-35F8-4540-8C52-3096D6D949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3660E19-C4A5-4730-ABE6-6C33ACBE7C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554" y="3679526"/>
            <a:ext cx="5096790" cy="290517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8658BFE0-4E65-4174-9C75-687C94E882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A75DFED-A0C1-4A83-BE1D-0271C1826E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552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C4131BE-89CB-4D3D-8517-8EB7C08259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7674" y="3594417"/>
            <a:ext cx="5426764" cy="18722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0646521-3E3E-4C0D-B736-093C0A0B29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5459" y="368757"/>
            <a:ext cx="5112595" cy="264576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231D84B-1598-5441-BCA2-CE81E314954B}"/>
              </a:ext>
            </a:extLst>
          </p:cNvPr>
          <p:cNvSpPr/>
          <p:nvPr/>
        </p:nvSpPr>
        <p:spPr>
          <a:xfrm>
            <a:off x="11334214" y="0"/>
            <a:ext cx="567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ToC</a:t>
            </a:r>
            <a:endParaRPr lang="en-US" dirty="0">
              <a:solidFill>
                <a:srgbClr val="350F1B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28AF65A-F301-5E47-9C13-931EE250B02E}"/>
              </a:ext>
            </a:extLst>
          </p:cNvPr>
          <p:cNvSpPr/>
          <p:nvPr/>
        </p:nvSpPr>
        <p:spPr>
          <a:xfrm>
            <a:off x="11597047" y="6354680"/>
            <a:ext cx="4667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17</a:t>
            </a:r>
            <a:endParaRPr lang="en-US" dirty="0">
              <a:solidFill>
                <a:srgbClr val="350F1B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347B032-2E18-CE42-82DA-4896E10F20B5}"/>
              </a:ext>
            </a:extLst>
          </p:cNvPr>
          <p:cNvSpPr/>
          <p:nvPr/>
        </p:nvSpPr>
        <p:spPr>
          <a:xfrm>
            <a:off x="6317674" y="5132111"/>
            <a:ext cx="33528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Advantage: </a:t>
            </a:r>
          </a:p>
          <a:p>
            <a:r>
              <a:rPr lang="en-US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Multi-omics, informativeness</a:t>
            </a:r>
          </a:p>
          <a:p>
            <a:endParaRPr lang="en-US" b="1" dirty="0">
              <a:solidFill>
                <a:srgbClr val="350F1B"/>
              </a:solidFill>
              <a:latin typeface="Britannic Bold" panose="020B0903060703020204" pitchFamily="34" charset="77"/>
              <a:cs typeface="Angsana New" panose="02020603050405020304" pitchFamily="18" charset="-34"/>
            </a:endParaRPr>
          </a:p>
          <a:p>
            <a:r>
              <a:rPr lang="en-US" b="1" dirty="0">
                <a:solidFill>
                  <a:srgbClr val="FF0000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Disadvantage: </a:t>
            </a:r>
          </a:p>
          <a:p>
            <a:r>
              <a:rPr lang="en-US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Does not consider Decay and </a:t>
            </a:r>
            <a:r>
              <a:rPr lang="en-US" b="1" dirty="0" err="1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neighbores</a:t>
            </a:r>
            <a:r>
              <a:rPr lang="en-US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 R &gt;= 1</a:t>
            </a:r>
          </a:p>
        </p:txBody>
      </p:sp>
    </p:spTree>
    <p:extLst>
      <p:ext uri="{BB962C8B-B14F-4D97-AF65-F5344CB8AC3E}">
        <p14:creationId xmlns:p14="http://schemas.microsoft.com/office/powerpoint/2010/main" val="25441463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0000"/>
            <a:lum/>
          </a:blip>
          <a:srcRect/>
          <a:stretch>
            <a:fillRect t="-84000" b="-8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B05B-EE0F-7E42-951B-15074D3816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51429" y="803582"/>
            <a:ext cx="3446760" cy="3100387"/>
          </a:xfrm>
        </p:spPr>
        <p:txBody>
          <a:bodyPr>
            <a:normAutofit/>
          </a:bodyPr>
          <a:lstStyle/>
          <a:p>
            <a:pPr algn="l"/>
            <a:r>
              <a:rPr lang="en-US" sz="7200" b="1" dirty="0">
                <a:solidFill>
                  <a:srgbClr val="FF594C"/>
                </a:solidFill>
                <a:latin typeface="Impact" panose="020B0806030902050204" pitchFamily="34" charset="0"/>
              </a:rPr>
              <a:t>Protocol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0FB1289A-3ADA-E841-8B89-CCB80CE1AFDE}"/>
              </a:ext>
            </a:extLst>
          </p:cNvPr>
          <p:cNvSpPr txBox="1">
            <a:spLocks/>
          </p:cNvSpPr>
          <p:nvPr/>
        </p:nvSpPr>
        <p:spPr>
          <a:xfrm>
            <a:off x="4634559" y="879270"/>
            <a:ext cx="3446760" cy="31003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7200" b="1" dirty="0">
                <a:solidFill>
                  <a:srgbClr val="FFD2C9"/>
                </a:solidFill>
                <a:latin typeface="Impact" panose="020B0806030902050204" pitchFamily="34" charset="0"/>
              </a:rPr>
              <a:t>Protocol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CE2B36D-6C22-B147-9D98-83D74BBA4838}"/>
              </a:ext>
            </a:extLst>
          </p:cNvPr>
          <p:cNvSpPr/>
          <p:nvPr/>
        </p:nvSpPr>
        <p:spPr>
          <a:xfrm>
            <a:off x="11597047" y="6354680"/>
            <a:ext cx="4667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594C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18</a:t>
            </a:r>
            <a:endParaRPr lang="en-US" dirty="0">
              <a:solidFill>
                <a:srgbClr val="FF594C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5B5C1C3-AAAD-A843-AE81-0C1D91E3EDA1}"/>
              </a:ext>
            </a:extLst>
          </p:cNvPr>
          <p:cNvSpPr/>
          <p:nvPr/>
        </p:nvSpPr>
        <p:spPr>
          <a:xfrm>
            <a:off x="11630930" y="6382390"/>
            <a:ext cx="4667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D2C9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18</a:t>
            </a:r>
            <a:endParaRPr lang="en-US" dirty="0">
              <a:solidFill>
                <a:srgbClr val="FFD2C9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E0D7CEE-CDB2-C543-89E7-A3E93D34DF96}"/>
              </a:ext>
            </a:extLst>
          </p:cNvPr>
          <p:cNvSpPr/>
          <p:nvPr/>
        </p:nvSpPr>
        <p:spPr>
          <a:xfrm>
            <a:off x="11334214" y="0"/>
            <a:ext cx="567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>
                <a:solidFill>
                  <a:srgbClr val="FFD2C9"/>
                </a:solidFill>
                <a:latin typeface="Britannic Bold" panose="020B0903060703020204" pitchFamily="34" charset="77"/>
                <a:cs typeface="Angsana New" panose="02020603050405020304" pitchFamily="18" charset="-34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ToC</a:t>
            </a:r>
            <a:endParaRPr lang="en-US" dirty="0">
              <a:solidFill>
                <a:srgbClr val="FFD2C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7173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t="-84000" b="-8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EE1C4CE-7E83-0B47-834D-55C6644AE6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5920" y="1934936"/>
            <a:ext cx="10437002" cy="4419744"/>
          </a:xfrm>
        </p:spPr>
        <p:txBody>
          <a:bodyPr>
            <a:normAutofit fontScale="92500" lnSpcReduction="20000"/>
          </a:bodyPr>
          <a:lstStyle/>
          <a:p>
            <a:pPr algn="l"/>
            <a:r>
              <a:rPr lang="en-US" sz="2800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None of the previous methods combine:</a:t>
            </a:r>
          </a:p>
          <a:p>
            <a:pPr algn="l"/>
            <a:endParaRPr lang="en-US" sz="2800" b="1" dirty="0">
              <a:solidFill>
                <a:srgbClr val="350F1B"/>
              </a:solidFill>
              <a:latin typeface="Britannic Bold" panose="020B0903060703020204" pitchFamily="34" charset="77"/>
              <a:cs typeface="Angsana New" panose="02020603050405020304" pitchFamily="18" charset="-34"/>
            </a:endParaRPr>
          </a:p>
          <a:p>
            <a:pPr algn="l"/>
            <a:r>
              <a:rPr lang="en-US" sz="2800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1- Informativeness and robustness of modules of R = 1</a:t>
            </a:r>
          </a:p>
          <a:p>
            <a:pPr algn="l"/>
            <a:endParaRPr lang="en-US" sz="2800" b="1" dirty="0">
              <a:solidFill>
                <a:srgbClr val="350F1B"/>
              </a:solidFill>
              <a:latin typeface="Britannic Bold" panose="020B0903060703020204" pitchFamily="34" charset="77"/>
              <a:cs typeface="Angsana New" panose="02020603050405020304" pitchFamily="18" charset="-34"/>
            </a:endParaRPr>
          </a:p>
          <a:p>
            <a:pPr algn="l"/>
            <a:r>
              <a:rPr lang="en-US" sz="2800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2- multi-omics analysis</a:t>
            </a:r>
          </a:p>
          <a:p>
            <a:pPr algn="l"/>
            <a:endParaRPr lang="en-US" sz="2800" b="1" dirty="0">
              <a:solidFill>
                <a:srgbClr val="350F1B"/>
              </a:solidFill>
              <a:latin typeface="Britannic Bold" panose="020B0903060703020204" pitchFamily="34" charset="77"/>
              <a:cs typeface="Angsana New" panose="02020603050405020304" pitchFamily="18" charset="-34"/>
            </a:endParaRPr>
          </a:p>
          <a:p>
            <a:pPr algn="l"/>
            <a:r>
              <a:rPr lang="en-US" sz="2800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3- Decay of gene expression effect to take into account </a:t>
            </a:r>
            <a:r>
              <a:rPr lang="en-US" sz="2800" dirty="0" err="1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neighbores</a:t>
            </a:r>
            <a:r>
              <a:rPr lang="en-US" sz="2800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 at R &gt;= 1</a:t>
            </a:r>
          </a:p>
          <a:p>
            <a:pPr algn="l"/>
            <a:endParaRPr lang="en-US" sz="2800" dirty="0">
              <a:solidFill>
                <a:srgbClr val="350F1B"/>
              </a:solidFill>
              <a:latin typeface="Britannic Bold" panose="020B0903060703020204" pitchFamily="34" charset="77"/>
              <a:cs typeface="Angsana New" panose="02020603050405020304" pitchFamily="18" charset="-34"/>
            </a:endParaRPr>
          </a:p>
          <a:p>
            <a:pPr algn="l"/>
            <a:r>
              <a:rPr lang="en-US" sz="2800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We propose a protocol that combines all three advantages using GS and </a:t>
            </a:r>
            <a:r>
              <a:rPr lang="en-US" sz="2800" dirty="0" err="1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mND</a:t>
            </a:r>
            <a:endParaRPr lang="en-US" sz="2800" dirty="0">
              <a:solidFill>
                <a:srgbClr val="350F1B"/>
              </a:solidFill>
              <a:latin typeface="Britannic Bold" panose="020B0903060703020204" pitchFamily="34" charset="77"/>
              <a:cs typeface="Angsana New" panose="02020603050405020304" pitchFamily="18" charset="-34"/>
            </a:endParaRPr>
          </a:p>
          <a:p>
            <a:pPr algn="l"/>
            <a:endParaRPr lang="en-US" sz="2800" b="1" dirty="0">
              <a:solidFill>
                <a:srgbClr val="350F1B"/>
              </a:solidFill>
              <a:latin typeface="Britannic Bold" panose="020B0903060703020204" pitchFamily="34" charset="77"/>
              <a:cs typeface="Angsana New" panose="02020603050405020304" pitchFamily="18" charset="-34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CE2B36D-6C22-B147-9D98-83D74BBA4838}"/>
              </a:ext>
            </a:extLst>
          </p:cNvPr>
          <p:cNvSpPr/>
          <p:nvPr/>
        </p:nvSpPr>
        <p:spPr>
          <a:xfrm>
            <a:off x="11597047" y="6354680"/>
            <a:ext cx="4667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19</a:t>
            </a:r>
            <a:endParaRPr lang="en-US" dirty="0">
              <a:solidFill>
                <a:srgbClr val="350F1B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F11349B-EFCD-6947-AA1E-2328D26744F8}"/>
              </a:ext>
            </a:extLst>
          </p:cNvPr>
          <p:cNvSpPr txBox="1">
            <a:spLocks/>
          </p:cNvSpPr>
          <p:nvPr/>
        </p:nvSpPr>
        <p:spPr>
          <a:xfrm>
            <a:off x="537729" y="-1556607"/>
            <a:ext cx="4516185" cy="31003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7200" b="1" spc="600" dirty="0">
                <a:solidFill>
                  <a:srgbClr val="FF594C"/>
                </a:solidFill>
                <a:latin typeface="Impact" panose="020B0806030902050204" pitchFamily="34" charset="0"/>
              </a:rPr>
              <a:t>Why?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3945114-6050-A74A-97E2-AAC2C50778C3}"/>
              </a:ext>
            </a:extLst>
          </p:cNvPr>
          <p:cNvSpPr txBox="1">
            <a:spLocks/>
          </p:cNvSpPr>
          <p:nvPr/>
        </p:nvSpPr>
        <p:spPr>
          <a:xfrm>
            <a:off x="620859" y="-1480919"/>
            <a:ext cx="2773505" cy="31003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7200" b="1" dirty="0">
              <a:solidFill>
                <a:srgbClr val="FF594C"/>
              </a:solidFill>
              <a:latin typeface="Impact" panose="020B080603090205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0DC1222-B012-7C4C-93A8-B5DE04A3F6C2}"/>
              </a:ext>
            </a:extLst>
          </p:cNvPr>
          <p:cNvSpPr/>
          <p:nvPr/>
        </p:nvSpPr>
        <p:spPr>
          <a:xfrm>
            <a:off x="11334214" y="0"/>
            <a:ext cx="567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ToC</a:t>
            </a:r>
            <a:endParaRPr lang="en-US" dirty="0">
              <a:solidFill>
                <a:srgbClr val="350F1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04754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0266"/>
            <a:lum/>
          </a:blip>
          <a:srcRect/>
          <a:stretch>
            <a:fillRect t="-84000" b="-8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B05B-EE0F-7E42-951B-15074D3816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681471" y="-1493259"/>
            <a:ext cx="9010649" cy="3100387"/>
          </a:xfrm>
        </p:spPr>
        <p:txBody>
          <a:bodyPr>
            <a:normAutofit/>
          </a:bodyPr>
          <a:lstStyle/>
          <a:p>
            <a:r>
              <a:rPr lang="en-US" sz="7200" b="1" dirty="0">
                <a:solidFill>
                  <a:srgbClr val="FFD2C9"/>
                </a:solidFill>
                <a:latin typeface="Impact" panose="020B0806030902050204" pitchFamily="34" charset="0"/>
              </a:rPr>
              <a:t>Table of Contents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EE1C4CE-7E83-0B47-834D-55C6644AE6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7725" y="1796324"/>
            <a:ext cx="10912187" cy="4419744"/>
          </a:xfrm>
        </p:spPr>
        <p:txBody>
          <a:bodyPr>
            <a:normAutofit lnSpcReduction="10000"/>
          </a:bodyPr>
          <a:lstStyle/>
          <a:p>
            <a:pPr algn="l"/>
            <a:r>
              <a:rPr lang="en-US" sz="2800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Background</a:t>
            </a:r>
            <a:r>
              <a:rPr lang="en-US" sz="2800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 ……………. 3</a:t>
            </a:r>
          </a:p>
          <a:p>
            <a:pPr algn="l"/>
            <a:r>
              <a:rPr lang="en-US" sz="2800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LEAN</a:t>
            </a:r>
            <a:r>
              <a:rPr lang="en-US" sz="2800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 ……………………… 5</a:t>
            </a:r>
          </a:p>
          <a:p>
            <a:pPr algn="l"/>
            <a:r>
              <a:rPr lang="en-US" sz="2800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PathFindR</a:t>
            </a:r>
            <a:r>
              <a:rPr lang="en-US" sz="2800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 ………………. 7</a:t>
            </a:r>
          </a:p>
          <a:p>
            <a:pPr algn="l"/>
            <a:r>
              <a:rPr lang="en-US" sz="2800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GeneSurrounder</a:t>
            </a:r>
            <a:r>
              <a:rPr lang="en-US" sz="2800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 ……… 10</a:t>
            </a:r>
          </a:p>
          <a:p>
            <a:pPr algn="l"/>
            <a:r>
              <a:rPr lang="en-US" sz="2800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DMFIND</a:t>
            </a:r>
            <a:r>
              <a:rPr lang="en-US" sz="2800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 …………………. 13  </a:t>
            </a:r>
          </a:p>
          <a:p>
            <a:pPr algn="l"/>
            <a:r>
              <a:rPr lang="en-US" sz="2800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mND</a:t>
            </a:r>
            <a:r>
              <a:rPr lang="en-US" sz="2800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 ……………………… 15</a:t>
            </a:r>
          </a:p>
          <a:p>
            <a:pPr algn="l"/>
            <a:r>
              <a:rPr lang="en-US" sz="2800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Protocol</a:t>
            </a:r>
            <a:r>
              <a:rPr lang="en-US" sz="2800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 ………………… 18</a:t>
            </a:r>
          </a:p>
          <a:p>
            <a:pPr algn="l"/>
            <a:r>
              <a:rPr lang="en-US" sz="2800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  <a:hlinkClick r:id="rId10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Analysis</a:t>
            </a:r>
            <a:r>
              <a:rPr lang="en-US" sz="2800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 ….……………... 22</a:t>
            </a:r>
          </a:p>
          <a:p>
            <a:pPr algn="l"/>
            <a:r>
              <a:rPr lang="en-US" sz="2800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  <a:hlinkClick r:id="rId11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References</a:t>
            </a:r>
            <a:r>
              <a:rPr lang="en-US" sz="2800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 …………….. 36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0FB1289A-3ADA-E841-8B89-CCB80CE1AFDE}"/>
              </a:ext>
            </a:extLst>
          </p:cNvPr>
          <p:cNvSpPr txBox="1">
            <a:spLocks/>
          </p:cNvSpPr>
          <p:nvPr/>
        </p:nvSpPr>
        <p:spPr>
          <a:xfrm>
            <a:off x="-598341" y="-1417571"/>
            <a:ext cx="9010649" cy="31003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7200" b="1" dirty="0">
                <a:solidFill>
                  <a:srgbClr val="FF594C"/>
                </a:solidFill>
                <a:latin typeface="Impact" panose="020B0806030902050204" pitchFamily="34" charset="0"/>
              </a:rPr>
              <a:t>Table of Contents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CE2B36D-6C22-B147-9D98-83D74BBA4838}"/>
              </a:ext>
            </a:extLst>
          </p:cNvPr>
          <p:cNvSpPr/>
          <p:nvPr/>
        </p:nvSpPr>
        <p:spPr>
          <a:xfrm>
            <a:off x="11597047" y="6354680"/>
            <a:ext cx="3257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594C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2</a:t>
            </a:r>
            <a:endParaRPr lang="en-US" dirty="0">
              <a:solidFill>
                <a:srgbClr val="FF594C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5B5C1C3-AAAD-A843-AE81-0C1D91E3EDA1}"/>
              </a:ext>
            </a:extLst>
          </p:cNvPr>
          <p:cNvSpPr/>
          <p:nvPr/>
        </p:nvSpPr>
        <p:spPr>
          <a:xfrm>
            <a:off x="11630930" y="6382390"/>
            <a:ext cx="3257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D2C9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2</a:t>
            </a:r>
            <a:endParaRPr lang="en-US" dirty="0">
              <a:solidFill>
                <a:srgbClr val="FFD2C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06430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t="-84000" b="-8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EE1C4CE-7E83-0B47-834D-55C6644AE6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7725" y="1695157"/>
            <a:ext cx="10912187" cy="5162844"/>
          </a:xfrm>
        </p:spPr>
        <p:txBody>
          <a:bodyPr>
            <a:normAutofit lnSpcReduction="10000"/>
          </a:bodyPr>
          <a:lstStyle/>
          <a:p>
            <a:pPr marL="457200" indent="-457200" algn="l">
              <a:buFontTx/>
              <a:buChar char="-"/>
            </a:pPr>
            <a:r>
              <a:rPr lang="en-US" sz="2800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Breast Cancer (BC) data from the </a:t>
            </a:r>
            <a:r>
              <a:rPr lang="en-US" sz="2800" b="1" dirty="0" err="1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mND</a:t>
            </a:r>
            <a:r>
              <a:rPr lang="en-US" sz="2800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 R package, originally from TCGA</a:t>
            </a:r>
          </a:p>
          <a:p>
            <a:pPr marL="914400" lvl="1" indent="-457200" algn="l">
              <a:buFontTx/>
              <a:buChar char="-"/>
            </a:pPr>
            <a:r>
              <a:rPr lang="en-US" sz="2400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11796 genes</a:t>
            </a:r>
          </a:p>
          <a:p>
            <a:pPr marL="914400" lvl="1" indent="-457200" algn="l">
              <a:buFontTx/>
              <a:buChar char="-"/>
            </a:pPr>
            <a:r>
              <a:rPr lang="en-US" sz="2400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Layer 1: Somatic Mutation Frequency</a:t>
            </a:r>
          </a:p>
          <a:p>
            <a:pPr marL="914400" lvl="1" indent="-457200" algn="l">
              <a:buFontTx/>
              <a:buChar char="-"/>
            </a:pPr>
            <a:r>
              <a:rPr lang="en-US" sz="2400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Layer 2: DE score</a:t>
            </a:r>
          </a:p>
          <a:p>
            <a:pPr marL="914400" lvl="1" indent="-457200" algn="l">
              <a:buFontTx/>
              <a:buChar char="-"/>
            </a:pPr>
            <a:r>
              <a:rPr lang="en-US" sz="2400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hg38 reference genome</a:t>
            </a:r>
            <a:endParaRPr lang="en-US" sz="2800" b="1" dirty="0">
              <a:solidFill>
                <a:srgbClr val="350F1B"/>
              </a:solidFill>
              <a:latin typeface="Britannic Bold" panose="020B0903060703020204" pitchFamily="34" charset="77"/>
              <a:cs typeface="Angsana New" panose="02020603050405020304" pitchFamily="18" charset="-34"/>
            </a:endParaRPr>
          </a:p>
          <a:p>
            <a:pPr marL="457200" indent="-457200" algn="l">
              <a:buFontTx/>
              <a:buChar char="-"/>
            </a:pPr>
            <a:r>
              <a:rPr lang="en-US" sz="2800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STRING interactome also from </a:t>
            </a:r>
            <a:r>
              <a:rPr lang="en-US" sz="2800" b="1" dirty="0" err="1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mND</a:t>
            </a:r>
            <a:r>
              <a:rPr lang="en-US" sz="2800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 R package</a:t>
            </a:r>
          </a:p>
          <a:p>
            <a:pPr marL="457200" indent="-457200" algn="l">
              <a:buFontTx/>
              <a:buChar char="-"/>
            </a:pPr>
            <a:r>
              <a:rPr lang="en-US" sz="2800" b="1" dirty="0" err="1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GeneSurrounder</a:t>
            </a:r>
            <a:r>
              <a:rPr lang="en-US" sz="2800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 R functions were downloaded from GitHub and a parallelized implementation was developed for time-complexity</a:t>
            </a:r>
          </a:p>
          <a:p>
            <a:pPr marL="457200" indent="-457200" algn="l">
              <a:buFontTx/>
              <a:buChar char="-"/>
            </a:pPr>
            <a:r>
              <a:rPr lang="en-US" sz="2800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List of BC-related genes from </a:t>
            </a:r>
            <a:r>
              <a:rPr lang="en-US" sz="2800" b="1" dirty="0" err="1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eDGAR</a:t>
            </a:r>
            <a:r>
              <a:rPr lang="en-US" sz="2800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, </a:t>
            </a:r>
            <a:r>
              <a:rPr lang="en-US" sz="2800" b="1" dirty="0" err="1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DrugBank</a:t>
            </a:r>
            <a:r>
              <a:rPr lang="en-US" sz="2800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, and </a:t>
            </a:r>
            <a:r>
              <a:rPr lang="en-US" sz="2800" b="1" dirty="0" err="1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MalaCards</a:t>
            </a:r>
            <a:r>
              <a:rPr lang="en-US" sz="2800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 from </a:t>
            </a:r>
            <a:r>
              <a:rPr lang="en-US" sz="2800" b="1" dirty="0" err="1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AutoSeed</a:t>
            </a:r>
            <a:r>
              <a:rPr lang="en-US" sz="2800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 R package</a:t>
            </a:r>
          </a:p>
          <a:p>
            <a:pPr marL="457200" indent="-457200" algn="l">
              <a:buFontTx/>
              <a:buChar char="-"/>
            </a:pPr>
            <a:r>
              <a:rPr lang="en-US" sz="2800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KEGG pathways from KEGGREST R package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CE2B36D-6C22-B147-9D98-83D74BBA4838}"/>
              </a:ext>
            </a:extLst>
          </p:cNvPr>
          <p:cNvSpPr/>
          <p:nvPr/>
        </p:nvSpPr>
        <p:spPr>
          <a:xfrm>
            <a:off x="11597047" y="6354680"/>
            <a:ext cx="4667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20</a:t>
            </a:r>
            <a:endParaRPr lang="en-US" dirty="0">
              <a:solidFill>
                <a:srgbClr val="350F1B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F11349B-EFCD-6947-AA1E-2328D26744F8}"/>
              </a:ext>
            </a:extLst>
          </p:cNvPr>
          <p:cNvSpPr txBox="1">
            <a:spLocks/>
          </p:cNvSpPr>
          <p:nvPr/>
        </p:nvSpPr>
        <p:spPr>
          <a:xfrm>
            <a:off x="537728" y="-1556607"/>
            <a:ext cx="8095909" cy="31003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7200" b="1" spc="600" dirty="0">
                <a:solidFill>
                  <a:srgbClr val="FF594C"/>
                </a:solidFill>
                <a:latin typeface="Impact" panose="020B0806030902050204" pitchFamily="34" charset="0"/>
              </a:rPr>
              <a:t>Data &amp; Packages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3945114-6050-A74A-97E2-AAC2C50778C3}"/>
              </a:ext>
            </a:extLst>
          </p:cNvPr>
          <p:cNvSpPr txBox="1">
            <a:spLocks/>
          </p:cNvSpPr>
          <p:nvPr/>
        </p:nvSpPr>
        <p:spPr>
          <a:xfrm>
            <a:off x="620859" y="-1480919"/>
            <a:ext cx="2773505" cy="31003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7200" b="1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0DC1222-B012-7C4C-93A8-B5DE04A3F6C2}"/>
              </a:ext>
            </a:extLst>
          </p:cNvPr>
          <p:cNvSpPr/>
          <p:nvPr/>
        </p:nvSpPr>
        <p:spPr>
          <a:xfrm>
            <a:off x="11334214" y="0"/>
            <a:ext cx="567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ToC</a:t>
            </a:r>
            <a:endParaRPr lang="en-US" dirty="0">
              <a:solidFill>
                <a:srgbClr val="350F1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20758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t="-84000" b="-8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DEE1C4CE-7E83-0B47-834D-55C6644AE6F6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847725" y="2119602"/>
                <a:ext cx="10912187" cy="4419744"/>
              </a:xfrm>
            </p:spPr>
            <p:txBody>
              <a:bodyPr>
                <a:normAutofit fontScale="92500" lnSpcReduction="20000"/>
              </a:bodyPr>
              <a:lstStyle/>
              <a:p>
                <a:pPr algn="l"/>
                <a:r>
                  <a:rPr lang="en-US" sz="2800" b="1" dirty="0">
                    <a:solidFill>
                      <a:srgbClr val="350F1B"/>
                    </a:solidFill>
                    <a:latin typeface="Britannic Bold" panose="020B0903060703020204" pitchFamily="34" charset="77"/>
                    <a:cs typeface="Angsana New" panose="02020603050405020304" pitchFamily="18" charset="-34"/>
                  </a:rPr>
                  <a:t>1- Run </a:t>
                </a:r>
                <a:r>
                  <a:rPr lang="en-US" sz="2800" b="1" dirty="0" err="1">
                    <a:solidFill>
                      <a:srgbClr val="350F1B"/>
                    </a:solidFill>
                    <a:latin typeface="Britannic Bold" panose="020B0903060703020204" pitchFamily="34" charset="77"/>
                    <a:cs typeface="Angsana New" panose="02020603050405020304" pitchFamily="18" charset="-34"/>
                  </a:rPr>
                  <a:t>mND</a:t>
                </a:r>
                <a:r>
                  <a:rPr lang="en-US" sz="2800" b="1" dirty="0">
                    <a:solidFill>
                      <a:srgbClr val="350F1B"/>
                    </a:solidFill>
                    <a:latin typeface="Britannic Bold" panose="020B0903060703020204" pitchFamily="34" charset="77"/>
                    <a:cs typeface="Angsana New" panose="02020603050405020304" pitchFamily="18" charset="-34"/>
                  </a:rPr>
                  <a:t> alone</a:t>
                </a:r>
              </a:p>
              <a:p>
                <a:pPr algn="l"/>
                <a:endParaRPr lang="en-US" sz="2800" b="1" dirty="0">
                  <a:solidFill>
                    <a:srgbClr val="350F1B"/>
                  </a:solidFill>
                  <a:latin typeface="Britannic Bold" panose="020B0903060703020204" pitchFamily="34" charset="77"/>
                  <a:cs typeface="Angsana New" panose="02020603050405020304" pitchFamily="18" charset="-34"/>
                </a:endParaRPr>
              </a:p>
              <a:p>
                <a:pPr algn="l"/>
                <a:r>
                  <a:rPr lang="en-US" sz="2800" b="1" dirty="0">
                    <a:solidFill>
                      <a:srgbClr val="350F1B"/>
                    </a:solidFill>
                    <a:latin typeface="Britannic Bold" panose="020B0903060703020204" pitchFamily="34" charset="77"/>
                    <a:cs typeface="Angsana New" panose="02020603050405020304" pitchFamily="18" charset="-34"/>
                  </a:rPr>
                  <a:t>2- Run </a:t>
                </a:r>
                <a:r>
                  <a:rPr lang="en-US" sz="2800" b="1" dirty="0" err="1">
                    <a:solidFill>
                      <a:srgbClr val="350F1B"/>
                    </a:solidFill>
                    <a:latin typeface="Britannic Bold" panose="020B0903060703020204" pitchFamily="34" charset="77"/>
                    <a:cs typeface="Angsana New" panose="02020603050405020304" pitchFamily="18" charset="-34"/>
                  </a:rPr>
                  <a:t>GeneSurrounder</a:t>
                </a:r>
                <a:r>
                  <a:rPr lang="en-US" sz="2800" b="1" dirty="0">
                    <a:solidFill>
                      <a:srgbClr val="350F1B"/>
                    </a:solidFill>
                    <a:latin typeface="Britannic Bold" panose="020B0903060703020204" pitchFamily="34" charset="77"/>
                    <a:cs typeface="Angsana New" panose="02020603050405020304" pitchFamily="18" charset="-34"/>
                  </a:rPr>
                  <a:t> and adjust DE scores for Layer 2:</a:t>
                </a:r>
              </a:p>
              <a:p>
                <a:pPr algn="l"/>
                <a:endParaRPr lang="en-US" sz="2800" b="1" dirty="0">
                  <a:solidFill>
                    <a:srgbClr val="350F1B"/>
                  </a:solidFill>
                  <a:latin typeface="Britannic Bold" panose="020B0903060703020204" pitchFamily="34" charset="77"/>
                  <a:cs typeface="Angsana New" panose="02020603050405020304" pitchFamily="18" charset="-34"/>
                </a:endParaRPr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rgbClr val="350F1B"/>
                          </a:solidFill>
                          <a:latin typeface="Cambria Math" panose="02040503050406030204" pitchFamily="18" charset="0"/>
                          <a:cs typeface="Angsana New" panose="02020603050405020304" pitchFamily="18" charset="-34"/>
                        </a:rPr>
                        <m:t>𝑺𝒄𝒐𝒓𝒆</m:t>
                      </m:r>
                      <m:sSub>
                        <m:sSubPr>
                          <m:ctrlPr>
                            <a:rPr lang="en-US" sz="2800" b="1" i="1" smtClean="0">
                              <a:solidFill>
                                <a:srgbClr val="350F1B"/>
                              </a:solidFill>
                              <a:latin typeface="Cambria Math" panose="02040503050406030204" pitchFamily="18" charset="0"/>
                              <a:cs typeface="Angsana New" panose="02020603050405020304" pitchFamily="18" charset="-34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solidFill>
                                <a:srgbClr val="350F1B"/>
                              </a:solidFill>
                              <a:latin typeface="Cambria Math" panose="02040503050406030204" pitchFamily="18" charset="0"/>
                              <a:cs typeface="Angsana New" panose="02020603050405020304" pitchFamily="18" charset="-34"/>
                            </a:rPr>
                            <m:t>𝒔</m:t>
                          </m:r>
                        </m:e>
                        <m:sub>
                          <m:r>
                            <a:rPr lang="en-US" sz="2800" b="1" i="1" smtClean="0">
                              <a:solidFill>
                                <a:srgbClr val="350F1B"/>
                              </a:solidFill>
                              <a:latin typeface="Cambria Math" panose="02040503050406030204" pitchFamily="18" charset="0"/>
                              <a:cs typeface="Angsana New" panose="02020603050405020304" pitchFamily="18" charset="-34"/>
                            </a:rPr>
                            <m:t>𝒂𝒅𝒋𝒖𝒔𝒕𝒆𝒅</m:t>
                          </m:r>
                        </m:sub>
                      </m:sSub>
                      <m:r>
                        <a:rPr lang="en-US" sz="2800" b="1" i="1" smtClean="0">
                          <a:solidFill>
                            <a:srgbClr val="350F1B"/>
                          </a:solidFill>
                          <a:latin typeface="Cambria Math" panose="02040503050406030204" pitchFamily="18" charset="0"/>
                          <a:cs typeface="Angsana New" panose="02020603050405020304" pitchFamily="18" charset="-34"/>
                        </a:rPr>
                        <m:t>=−</m:t>
                      </m:r>
                      <m:r>
                        <a:rPr lang="en-US" sz="2800" b="1" i="1" smtClean="0">
                          <a:solidFill>
                            <a:srgbClr val="350F1B"/>
                          </a:solidFill>
                          <a:latin typeface="Cambria Math" panose="02040503050406030204" pitchFamily="18" charset="0"/>
                          <a:cs typeface="Angsana New" panose="02020603050405020304" pitchFamily="18" charset="-34"/>
                        </a:rPr>
                        <m:t>𝒍𝒐</m:t>
                      </m:r>
                      <m:sSub>
                        <m:sSubPr>
                          <m:ctrlPr>
                            <a:rPr lang="en-US" sz="2800" b="1" i="1" smtClean="0">
                              <a:solidFill>
                                <a:srgbClr val="350F1B"/>
                              </a:solidFill>
                              <a:latin typeface="Cambria Math" panose="02040503050406030204" pitchFamily="18" charset="0"/>
                              <a:cs typeface="Angsana New" panose="02020603050405020304" pitchFamily="18" charset="-34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solidFill>
                                <a:srgbClr val="350F1B"/>
                              </a:solidFill>
                              <a:latin typeface="Cambria Math" panose="02040503050406030204" pitchFamily="18" charset="0"/>
                              <a:cs typeface="Angsana New" panose="02020603050405020304" pitchFamily="18" charset="-34"/>
                            </a:rPr>
                            <m:t>𝒈</m:t>
                          </m:r>
                        </m:e>
                        <m:sub>
                          <m:r>
                            <a:rPr lang="en-US" sz="2800" b="1" i="1" smtClean="0">
                              <a:solidFill>
                                <a:srgbClr val="350F1B"/>
                              </a:solidFill>
                              <a:latin typeface="Cambria Math" panose="02040503050406030204" pitchFamily="18" charset="0"/>
                              <a:cs typeface="Angsana New" panose="02020603050405020304" pitchFamily="18" charset="-34"/>
                            </a:rPr>
                            <m:t>𝟏𝟎</m:t>
                          </m:r>
                        </m:sub>
                      </m:sSub>
                      <m:d>
                        <m:dPr>
                          <m:ctrlPr>
                            <a:rPr lang="en-US" sz="2800" b="1" i="1" smtClean="0">
                              <a:solidFill>
                                <a:srgbClr val="350F1B"/>
                              </a:solidFill>
                              <a:latin typeface="Cambria Math" panose="02040503050406030204" pitchFamily="18" charset="0"/>
                              <a:cs typeface="Angsana New" panose="02020603050405020304" pitchFamily="18" charset="-34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1" i="1" smtClean="0">
                                  <a:solidFill>
                                    <a:srgbClr val="350F1B"/>
                                  </a:solidFill>
                                  <a:latin typeface="Cambria Math" panose="02040503050406030204" pitchFamily="18" charset="0"/>
                                  <a:cs typeface="Angsana New" panose="02020603050405020304" pitchFamily="18" charset="-34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solidFill>
                                    <a:srgbClr val="350F1B"/>
                                  </a:solidFill>
                                  <a:latin typeface="Cambria Math" panose="02040503050406030204" pitchFamily="18" charset="0"/>
                                  <a:cs typeface="Angsana New" panose="02020603050405020304" pitchFamily="18" charset="-34"/>
                                </a:rPr>
                                <m:t>𝒑</m:t>
                              </m:r>
                            </m:e>
                            <m:sub>
                              <m:r>
                                <a:rPr lang="en-US" sz="2800" b="1" i="1" smtClean="0">
                                  <a:solidFill>
                                    <a:srgbClr val="350F1B"/>
                                  </a:solidFill>
                                  <a:latin typeface="Cambria Math" panose="02040503050406030204" pitchFamily="18" charset="0"/>
                                  <a:cs typeface="Angsana New" panose="02020603050405020304" pitchFamily="18" charset="-34"/>
                                </a:rPr>
                                <m:t>𝒅𝒆𝒄𝒂𝒚</m:t>
                              </m:r>
                            </m:sub>
                          </m:sSub>
                        </m:e>
                      </m:d>
                      <m:r>
                        <a:rPr lang="en-US" sz="2800" b="1" i="1" smtClean="0">
                          <a:solidFill>
                            <a:srgbClr val="350F1B"/>
                          </a:solidFill>
                          <a:latin typeface="Cambria Math" panose="02040503050406030204" pitchFamily="18" charset="0"/>
                          <a:cs typeface="Angsana New" panose="02020603050405020304" pitchFamily="18" charset="-34"/>
                        </a:rPr>
                        <m:t>∗</m:t>
                      </m:r>
                      <m:r>
                        <a:rPr lang="en-US" sz="2800" b="1" i="1" smtClean="0">
                          <a:solidFill>
                            <a:srgbClr val="350F1B"/>
                          </a:solidFill>
                          <a:latin typeface="Cambria Math" panose="02040503050406030204" pitchFamily="18" charset="0"/>
                          <a:cs typeface="Angsana New" panose="02020603050405020304" pitchFamily="18" charset="-34"/>
                        </a:rPr>
                        <m:t>𝑺𝒄𝒐𝒓𝒆</m:t>
                      </m:r>
                      <m:sSub>
                        <m:sSubPr>
                          <m:ctrlPr>
                            <a:rPr lang="en-US" sz="2800" b="1" i="1" smtClean="0">
                              <a:solidFill>
                                <a:srgbClr val="350F1B"/>
                              </a:solidFill>
                              <a:latin typeface="Cambria Math" panose="02040503050406030204" pitchFamily="18" charset="0"/>
                              <a:cs typeface="Angsana New" panose="02020603050405020304" pitchFamily="18" charset="-34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solidFill>
                                <a:srgbClr val="350F1B"/>
                              </a:solidFill>
                              <a:latin typeface="Cambria Math" panose="02040503050406030204" pitchFamily="18" charset="0"/>
                              <a:cs typeface="Angsana New" panose="02020603050405020304" pitchFamily="18" charset="-34"/>
                            </a:rPr>
                            <m:t>𝒔</m:t>
                          </m:r>
                        </m:e>
                        <m:sub>
                          <m:r>
                            <a:rPr lang="en-US" sz="2800" b="1" i="1" smtClean="0">
                              <a:solidFill>
                                <a:srgbClr val="350F1B"/>
                              </a:solidFill>
                              <a:latin typeface="Cambria Math" panose="02040503050406030204" pitchFamily="18" charset="0"/>
                              <a:cs typeface="Angsana New" panose="02020603050405020304" pitchFamily="18" charset="-34"/>
                            </a:rPr>
                            <m:t>𝒐𝒓𝒊𝒈𝒊𝒏𝒂𝒍</m:t>
                          </m:r>
                        </m:sub>
                      </m:sSub>
                    </m:oMath>
                  </m:oMathPara>
                </a14:m>
                <a:endParaRPr lang="en-US" sz="2800" b="1" dirty="0">
                  <a:solidFill>
                    <a:srgbClr val="350F1B"/>
                  </a:solidFill>
                  <a:latin typeface="Britannic Bold" panose="020B0903060703020204" pitchFamily="34" charset="77"/>
                  <a:cs typeface="Angsana New" panose="02020603050405020304" pitchFamily="18" charset="-34"/>
                </a:endParaRPr>
              </a:p>
              <a:p>
                <a:pPr algn="l"/>
                <a:endParaRPr lang="en-US" sz="2800" b="1" dirty="0">
                  <a:solidFill>
                    <a:srgbClr val="350F1B"/>
                  </a:solidFill>
                  <a:latin typeface="Britannic Bold" panose="020B0903060703020204" pitchFamily="34" charset="77"/>
                  <a:cs typeface="Angsana New" panose="02020603050405020304" pitchFamily="18" charset="-34"/>
                </a:endParaRPr>
              </a:p>
              <a:p>
                <a:pPr algn="l"/>
                <a:r>
                  <a:rPr lang="en-US" sz="2800" b="1" dirty="0">
                    <a:solidFill>
                      <a:srgbClr val="350F1B"/>
                    </a:solidFill>
                    <a:latin typeface="Britannic Bold" panose="020B0903060703020204" pitchFamily="34" charset="77"/>
                    <a:cs typeface="Angsana New" panose="02020603050405020304" pitchFamily="18" charset="-34"/>
                  </a:rPr>
                  <a:t>3- Run </a:t>
                </a:r>
                <a:r>
                  <a:rPr lang="en-US" sz="2800" b="1" dirty="0" err="1">
                    <a:solidFill>
                      <a:srgbClr val="350F1B"/>
                    </a:solidFill>
                    <a:latin typeface="Britannic Bold" panose="020B0903060703020204" pitchFamily="34" charset="77"/>
                    <a:cs typeface="Angsana New" panose="02020603050405020304" pitchFamily="18" charset="-34"/>
                  </a:rPr>
                  <a:t>mND</a:t>
                </a:r>
                <a:r>
                  <a:rPr lang="en-US" sz="2800" b="1" dirty="0">
                    <a:solidFill>
                      <a:srgbClr val="350F1B"/>
                    </a:solidFill>
                    <a:latin typeface="Britannic Bold" panose="020B0903060703020204" pitchFamily="34" charset="77"/>
                    <a:cs typeface="Angsana New" panose="02020603050405020304" pitchFamily="18" charset="-34"/>
                  </a:rPr>
                  <a:t> on adjusted DE scores:</a:t>
                </a:r>
              </a:p>
              <a:p>
                <a:pPr marL="914400" lvl="1" indent="-457200" algn="l">
                  <a:buFontTx/>
                  <a:buChar char="-"/>
                </a:pPr>
                <a:r>
                  <a:rPr lang="en-US" sz="2400" b="1" dirty="0">
                    <a:solidFill>
                      <a:srgbClr val="350F1B"/>
                    </a:solidFill>
                    <a:latin typeface="Britannic Bold" panose="020B0903060703020204" pitchFamily="34" charset="77"/>
                    <a:cs typeface="Angsana New" panose="02020603050405020304" pitchFamily="18" charset="-34"/>
                  </a:rPr>
                  <a:t>K = 3</a:t>
                </a:r>
              </a:p>
              <a:p>
                <a:pPr marL="914400" lvl="1" indent="-457200" algn="l">
                  <a:buFontTx/>
                  <a:buChar char="-"/>
                </a:pPr>
                <a:r>
                  <a:rPr lang="en-US" sz="2400" b="1" dirty="0">
                    <a:solidFill>
                      <a:srgbClr val="350F1B"/>
                    </a:solidFill>
                    <a:latin typeface="Britannic Bold" panose="020B0903060703020204" pitchFamily="34" charset="77"/>
                    <a:cs typeface="Angsana New" panose="02020603050405020304" pitchFamily="18" charset="-34"/>
                  </a:rPr>
                  <a:t>K = 2</a:t>
                </a:r>
              </a:p>
              <a:p>
                <a:pPr algn="l"/>
                <a:endParaRPr lang="en-US" sz="2800" b="1" dirty="0">
                  <a:solidFill>
                    <a:srgbClr val="350F1B"/>
                  </a:solidFill>
                  <a:latin typeface="Britannic Bold" panose="020B0903060703020204" pitchFamily="34" charset="77"/>
                  <a:cs typeface="Angsana New" panose="02020603050405020304" pitchFamily="18" charset="-34"/>
                </a:endParaRPr>
              </a:p>
              <a:p>
                <a:pPr algn="l"/>
                <a:r>
                  <a:rPr lang="en-US" sz="2800" b="1" dirty="0">
                    <a:solidFill>
                      <a:srgbClr val="350F1B"/>
                    </a:solidFill>
                    <a:latin typeface="Britannic Bold" panose="020B0903060703020204" pitchFamily="34" charset="77"/>
                    <a:cs typeface="Angsana New" panose="02020603050405020304" pitchFamily="18" charset="-34"/>
                  </a:rPr>
                  <a:t>4- Compare and Analyze</a:t>
                </a:r>
              </a:p>
            </p:txBody>
          </p:sp>
        </mc:Choice>
        <mc:Fallback xmlns="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DEE1C4CE-7E83-0B47-834D-55C6644AE6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847725" y="2119602"/>
                <a:ext cx="10912187" cy="4419744"/>
              </a:xfrm>
              <a:blipFill>
                <a:blip r:embed="rId3"/>
                <a:stretch>
                  <a:fillRect l="-930" t="-40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0CE2B36D-6C22-B147-9D98-83D74BBA4838}"/>
              </a:ext>
            </a:extLst>
          </p:cNvPr>
          <p:cNvSpPr/>
          <p:nvPr/>
        </p:nvSpPr>
        <p:spPr>
          <a:xfrm>
            <a:off x="11597047" y="6354680"/>
            <a:ext cx="4667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21</a:t>
            </a:r>
            <a:endParaRPr lang="en-US" dirty="0">
              <a:solidFill>
                <a:srgbClr val="350F1B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F11349B-EFCD-6947-AA1E-2328D26744F8}"/>
              </a:ext>
            </a:extLst>
          </p:cNvPr>
          <p:cNvSpPr txBox="1">
            <a:spLocks/>
          </p:cNvSpPr>
          <p:nvPr/>
        </p:nvSpPr>
        <p:spPr>
          <a:xfrm>
            <a:off x="537728" y="-1556607"/>
            <a:ext cx="4990235" cy="31003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7200" b="1" spc="600" dirty="0">
                <a:solidFill>
                  <a:srgbClr val="FF594C"/>
                </a:solidFill>
                <a:latin typeface="Impact" panose="020B0806030902050204" pitchFamily="34" charset="0"/>
              </a:rPr>
              <a:t>Protocol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3945114-6050-A74A-97E2-AAC2C50778C3}"/>
              </a:ext>
            </a:extLst>
          </p:cNvPr>
          <p:cNvSpPr txBox="1">
            <a:spLocks/>
          </p:cNvSpPr>
          <p:nvPr/>
        </p:nvSpPr>
        <p:spPr>
          <a:xfrm>
            <a:off x="620859" y="-1480919"/>
            <a:ext cx="2773505" cy="31003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7200" b="1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0DC1222-B012-7C4C-93A8-B5DE04A3F6C2}"/>
              </a:ext>
            </a:extLst>
          </p:cNvPr>
          <p:cNvSpPr/>
          <p:nvPr/>
        </p:nvSpPr>
        <p:spPr>
          <a:xfrm>
            <a:off x="11334214" y="0"/>
            <a:ext cx="567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ToC</a:t>
            </a:r>
            <a:endParaRPr lang="en-US" dirty="0">
              <a:solidFill>
                <a:srgbClr val="350F1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30295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0000"/>
            <a:lum/>
          </a:blip>
          <a:srcRect/>
          <a:stretch>
            <a:fillRect t="-84000" b="-8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B05B-EE0F-7E42-951B-15074D3816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51429" y="803582"/>
            <a:ext cx="3446760" cy="3100387"/>
          </a:xfrm>
        </p:spPr>
        <p:txBody>
          <a:bodyPr>
            <a:normAutofit/>
          </a:bodyPr>
          <a:lstStyle/>
          <a:p>
            <a:pPr algn="l"/>
            <a:r>
              <a:rPr lang="en-US" sz="7200" b="1" dirty="0">
                <a:solidFill>
                  <a:srgbClr val="FF594C"/>
                </a:solidFill>
                <a:latin typeface="Impact" panose="020B0806030902050204" pitchFamily="34" charset="0"/>
              </a:rPr>
              <a:t>Analysis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0FB1289A-3ADA-E841-8B89-CCB80CE1AFDE}"/>
              </a:ext>
            </a:extLst>
          </p:cNvPr>
          <p:cNvSpPr txBox="1">
            <a:spLocks/>
          </p:cNvSpPr>
          <p:nvPr/>
        </p:nvSpPr>
        <p:spPr>
          <a:xfrm>
            <a:off x="4634559" y="879270"/>
            <a:ext cx="3446760" cy="31003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7200" b="1" dirty="0">
                <a:solidFill>
                  <a:srgbClr val="FFD2C9"/>
                </a:solidFill>
                <a:latin typeface="Impact" panose="020B0806030902050204" pitchFamily="34" charset="0"/>
              </a:rPr>
              <a:t>Analysis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CE2B36D-6C22-B147-9D98-83D74BBA4838}"/>
              </a:ext>
            </a:extLst>
          </p:cNvPr>
          <p:cNvSpPr/>
          <p:nvPr/>
        </p:nvSpPr>
        <p:spPr>
          <a:xfrm>
            <a:off x="11597047" y="6354680"/>
            <a:ext cx="4667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594C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22</a:t>
            </a:r>
            <a:endParaRPr lang="en-US" dirty="0">
              <a:solidFill>
                <a:srgbClr val="FF594C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5B5C1C3-AAAD-A843-AE81-0C1D91E3EDA1}"/>
              </a:ext>
            </a:extLst>
          </p:cNvPr>
          <p:cNvSpPr/>
          <p:nvPr/>
        </p:nvSpPr>
        <p:spPr>
          <a:xfrm>
            <a:off x="11630930" y="6382390"/>
            <a:ext cx="4667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D2C9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22</a:t>
            </a:r>
            <a:endParaRPr lang="en-US" dirty="0">
              <a:solidFill>
                <a:srgbClr val="FFD2C9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E0D7CEE-CDB2-C543-89E7-A3E93D34DF96}"/>
              </a:ext>
            </a:extLst>
          </p:cNvPr>
          <p:cNvSpPr/>
          <p:nvPr/>
        </p:nvSpPr>
        <p:spPr>
          <a:xfrm>
            <a:off x="11334214" y="0"/>
            <a:ext cx="567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>
                <a:solidFill>
                  <a:srgbClr val="FFD2C9"/>
                </a:solidFill>
                <a:latin typeface="Britannic Bold" panose="020B0903060703020204" pitchFamily="34" charset="77"/>
                <a:cs typeface="Angsana New" panose="02020603050405020304" pitchFamily="18" charset="-34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ToC</a:t>
            </a:r>
            <a:endParaRPr lang="en-US" dirty="0">
              <a:solidFill>
                <a:srgbClr val="FFD2C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70961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CBB4EBC-5BCC-AE4C-B37E-CDA7268AB16D}"/>
              </a:ext>
            </a:extLst>
          </p:cNvPr>
          <p:cNvSpPr/>
          <p:nvPr/>
        </p:nvSpPr>
        <p:spPr>
          <a:xfrm>
            <a:off x="11334214" y="0"/>
            <a:ext cx="567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ToC</a:t>
            </a:r>
            <a:endParaRPr lang="en-US" dirty="0">
              <a:solidFill>
                <a:srgbClr val="350F1B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06728FB-9293-3D4C-8931-6ADF39086877}"/>
              </a:ext>
            </a:extLst>
          </p:cNvPr>
          <p:cNvSpPr/>
          <p:nvPr/>
        </p:nvSpPr>
        <p:spPr>
          <a:xfrm>
            <a:off x="11597047" y="6354680"/>
            <a:ext cx="4667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23</a:t>
            </a:r>
            <a:endParaRPr lang="en-US" dirty="0">
              <a:solidFill>
                <a:srgbClr val="350F1B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B306D9E-C004-A54A-B683-BE68312948E7}"/>
              </a:ext>
            </a:extLst>
          </p:cNvPr>
          <p:cNvSpPr txBox="1">
            <a:spLocks/>
          </p:cNvSpPr>
          <p:nvPr/>
        </p:nvSpPr>
        <p:spPr>
          <a:xfrm>
            <a:off x="537729" y="-1556607"/>
            <a:ext cx="10248287" cy="31003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7200" b="1" spc="600" dirty="0">
                <a:solidFill>
                  <a:srgbClr val="FF594C"/>
                </a:solidFill>
                <a:latin typeface="Impact" panose="020B0806030902050204" pitchFamily="34" charset="0"/>
              </a:rPr>
              <a:t>Classification</a:t>
            </a:r>
          </a:p>
        </p:txBody>
      </p:sp>
      <p:pic>
        <p:nvPicPr>
          <p:cNvPr id="10" name="Picture 9" descr="Table&#10;&#10;Description automatically generated">
            <a:extLst>
              <a:ext uri="{FF2B5EF4-FFF2-40B4-BE49-F238E27FC236}">
                <a16:creationId xmlns:a16="http://schemas.microsoft.com/office/drawing/2014/main" id="{18DF74F1-5F3A-AB44-BD02-AF8F6B4DCB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2697" y="1543780"/>
            <a:ext cx="8134350" cy="472259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397E108-7521-4242-B343-5A1E4329C648}"/>
              </a:ext>
            </a:extLst>
          </p:cNvPr>
          <p:cNvSpPr/>
          <p:nvPr/>
        </p:nvSpPr>
        <p:spPr>
          <a:xfrm>
            <a:off x="0" y="3225578"/>
            <a:ext cx="33528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b="1" dirty="0">
                <a:solidFill>
                  <a:srgbClr val="00B050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7.7% additionally significant with </a:t>
            </a:r>
            <a:r>
              <a:rPr lang="en-US" b="1" dirty="0" err="1">
                <a:solidFill>
                  <a:srgbClr val="00B050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mNDp</a:t>
            </a:r>
            <a:r>
              <a:rPr lang="en-US" b="1" dirty="0">
                <a:solidFill>
                  <a:srgbClr val="00B050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 =&lt; 0.05</a:t>
            </a:r>
          </a:p>
          <a:p>
            <a:pPr marL="285750" indent="-285750">
              <a:buFontTx/>
              <a:buChar char="-"/>
            </a:pPr>
            <a:r>
              <a:rPr lang="en-US" b="1" dirty="0">
                <a:solidFill>
                  <a:srgbClr val="00B050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8.5 % of significant genes not detected by </a:t>
            </a:r>
            <a:r>
              <a:rPr lang="en-US" b="1" dirty="0" err="1">
                <a:solidFill>
                  <a:srgbClr val="00B050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mND</a:t>
            </a:r>
            <a:r>
              <a:rPr lang="en-US" b="1" dirty="0">
                <a:solidFill>
                  <a:srgbClr val="00B050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 alone</a:t>
            </a:r>
          </a:p>
          <a:p>
            <a:pPr marL="285750" indent="-285750">
              <a:buFontTx/>
              <a:buChar char="-"/>
            </a:pPr>
            <a:r>
              <a:rPr lang="en-US" b="1" dirty="0">
                <a:solidFill>
                  <a:srgbClr val="00B050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69 new (distinct) modules</a:t>
            </a:r>
          </a:p>
          <a:p>
            <a:pPr marL="285750" indent="-285750">
              <a:buFontTx/>
              <a:buChar char="-"/>
            </a:pPr>
            <a:r>
              <a:rPr lang="en-US" b="1" dirty="0">
                <a:solidFill>
                  <a:srgbClr val="00B050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32 discarded modules</a:t>
            </a:r>
          </a:p>
          <a:p>
            <a:pPr marL="285750" indent="-285750">
              <a:buFontTx/>
              <a:buChar char="-"/>
            </a:pPr>
            <a:r>
              <a:rPr lang="en-US" b="1" dirty="0">
                <a:solidFill>
                  <a:srgbClr val="00B050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245 common modules</a:t>
            </a:r>
          </a:p>
          <a:p>
            <a:pPr marL="285750" indent="-285750">
              <a:buFontTx/>
              <a:buChar char="-"/>
            </a:pPr>
            <a:r>
              <a:rPr lang="en-US" b="1" dirty="0">
                <a:solidFill>
                  <a:srgbClr val="00B050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201 less selected genes</a:t>
            </a:r>
          </a:p>
        </p:txBody>
      </p:sp>
    </p:spTree>
    <p:extLst>
      <p:ext uri="{BB962C8B-B14F-4D97-AF65-F5344CB8AC3E}">
        <p14:creationId xmlns:p14="http://schemas.microsoft.com/office/powerpoint/2010/main" val="6724244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CBB4EBC-5BCC-AE4C-B37E-CDA7268AB16D}"/>
              </a:ext>
            </a:extLst>
          </p:cNvPr>
          <p:cNvSpPr/>
          <p:nvPr/>
        </p:nvSpPr>
        <p:spPr>
          <a:xfrm>
            <a:off x="11334214" y="0"/>
            <a:ext cx="567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ToC</a:t>
            </a:r>
            <a:endParaRPr lang="en-US" dirty="0">
              <a:solidFill>
                <a:srgbClr val="350F1B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06728FB-9293-3D4C-8931-6ADF39086877}"/>
              </a:ext>
            </a:extLst>
          </p:cNvPr>
          <p:cNvSpPr/>
          <p:nvPr/>
        </p:nvSpPr>
        <p:spPr>
          <a:xfrm>
            <a:off x="11597047" y="6354680"/>
            <a:ext cx="4667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24</a:t>
            </a:r>
            <a:endParaRPr lang="en-US" dirty="0">
              <a:solidFill>
                <a:srgbClr val="350F1B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B306D9E-C004-A54A-B683-BE68312948E7}"/>
              </a:ext>
            </a:extLst>
          </p:cNvPr>
          <p:cNvSpPr txBox="1">
            <a:spLocks/>
          </p:cNvSpPr>
          <p:nvPr/>
        </p:nvSpPr>
        <p:spPr>
          <a:xfrm>
            <a:off x="537729" y="-1556607"/>
            <a:ext cx="11059318" cy="31003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7200" b="1" spc="600" dirty="0">
                <a:solidFill>
                  <a:srgbClr val="FF594C"/>
                </a:solidFill>
                <a:latin typeface="Impact" panose="020B0806030902050204" pitchFamily="34" charset="0"/>
              </a:rPr>
              <a:t>Cumulative Decay Score</a:t>
            </a:r>
          </a:p>
        </p:txBody>
      </p:sp>
      <p:pic>
        <p:nvPicPr>
          <p:cNvPr id="4" name="Picture 3" descr="Text, letter&#10;&#10;Description automatically generated">
            <a:extLst>
              <a:ext uri="{FF2B5EF4-FFF2-40B4-BE49-F238E27FC236}">
                <a16:creationId xmlns:a16="http://schemas.microsoft.com/office/drawing/2014/main" id="{F88DCCAF-CEAE-0342-B1D1-689FCCB366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479803"/>
            <a:ext cx="9214853" cy="2671762"/>
          </a:xfrm>
          <a:prstGeom prst="rect">
            <a:avLst/>
          </a:prstGeom>
        </p:spPr>
      </p:pic>
      <p:pic>
        <p:nvPicPr>
          <p:cNvPr id="9" name="Picture 8" descr="Chart, histogram&#10;&#10;Description automatically generated">
            <a:extLst>
              <a:ext uri="{FF2B5EF4-FFF2-40B4-BE49-F238E27FC236}">
                <a16:creationId xmlns:a16="http://schemas.microsoft.com/office/drawing/2014/main" id="{5E322BCD-D58C-E747-9B3A-816483064D2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-21"/>
          <a:stretch/>
        </p:blipFill>
        <p:spPr>
          <a:xfrm>
            <a:off x="7250219" y="1706435"/>
            <a:ext cx="4813622" cy="4217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1294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CBB4EBC-5BCC-AE4C-B37E-CDA7268AB16D}"/>
              </a:ext>
            </a:extLst>
          </p:cNvPr>
          <p:cNvSpPr/>
          <p:nvPr/>
        </p:nvSpPr>
        <p:spPr>
          <a:xfrm>
            <a:off x="11334214" y="0"/>
            <a:ext cx="567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ToC</a:t>
            </a:r>
            <a:endParaRPr lang="en-US" dirty="0">
              <a:solidFill>
                <a:srgbClr val="350F1B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06728FB-9293-3D4C-8931-6ADF39086877}"/>
              </a:ext>
            </a:extLst>
          </p:cNvPr>
          <p:cNvSpPr/>
          <p:nvPr/>
        </p:nvSpPr>
        <p:spPr>
          <a:xfrm>
            <a:off x="11597047" y="6354680"/>
            <a:ext cx="4667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25</a:t>
            </a:r>
            <a:endParaRPr lang="en-US" dirty="0">
              <a:solidFill>
                <a:srgbClr val="350F1B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B306D9E-C004-A54A-B683-BE68312948E7}"/>
              </a:ext>
            </a:extLst>
          </p:cNvPr>
          <p:cNvSpPr txBox="1">
            <a:spLocks/>
          </p:cNvSpPr>
          <p:nvPr/>
        </p:nvSpPr>
        <p:spPr>
          <a:xfrm>
            <a:off x="537729" y="-1556607"/>
            <a:ext cx="11059318" cy="31003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7200" b="1" spc="600" dirty="0">
                <a:solidFill>
                  <a:srgbClr val="FF594C"/>
                </a:solidFill>
                <a:latin typeface="Impact" panose="020B0806030902050204" pitchFamily="34" charset="0"/>
              </a:rPr>
              <a:t>Cumulative Decay Score</a:t>
            </a:r>
          </a:p>
        </p:txBody>
      </p:sp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9F4D18D5-766D-F441-8432-7AC23D06F5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713" y="1908905"/>
            <a:ext cx="5398495" cy="3877792"/>
          </a:xfrm>
          <a:prstGeom prst="rect">
            <a:avLst/>
          </a:prstGeom>
        </p:spPr>
      </p:pic>
      <p:pic>
        <p:nvPicPr>
          <p:cNvPr id="10" name="Picture 9" descr="Chart, histogram&#10;&#10;Description automatically generated">
            <a:extLst>
              <a:ext uri="{FF2B5EF4-FFF2-40B4-BE49-F238E27FC236}">
                <a16:creationId xmlns:a16="http://schemas.microsoft.com/office/drawing/2014/main" id="{744F3534-6587-F84C-A1C9-CAB10BB40C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8312" y="1908905"/>
            <a:ext cx="5398495" cy="390925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1839D87-F64D-2943-A165-F8BE85B6F68B}"/>
              </a:ext>
            </a:extLst>
          </p:cNvPr>
          <p:cNvSpPr/>
          <p:nvPr/>
        </p:nvSpPr>
        <p:spPr>
          <a:xfrm>
            <a:off x="1928812" y="1672453"/>
            <a:ext cx="3352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Distinct M in green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5B1CE6F-2FF1-0646-8231-40EAAE994842}"/>
              </a:ext>
            </a:extLst>
          </p:cNvPr>
          <p:cNvSpPr/>
          <p:nvPr/>
        </p:nvSpPr>
        <p:spPr>
          <a:xfrm>
            <a:off x="7510465" y="1693835"/>
            <a:ext cx="3352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Discarded M in green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4F4AE38-F3C7-C34B-93A2-F98BDD390E70}"/>
              </a:ext>
            </a:extLst>
          </p:cNvPr>
          <p:cNvSpPr/>
          <p:nvPr/>
        </p:nvSpPr>
        <p:spPr>
          <a:xfrm>
            <a:off x="742949" y="5681748"/>
            <a:ext cx="389447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F-test ratio: 0.55, p-value = 0.002,</a:t>
            </a:r>
          </a:p>
          <a:p>
            <a:r>
              <a:rPr lang="en-US" b="1" dirty="0">
                <a:solidFill>
                  <a:srgbClr val="00B050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	 [0.41, 0.80]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E6EF20C-7819-F045-9368-B47EA6FD7A79}"/>
              </a:ext>
            </a:extLst>
          </p:cNvPr>
          <p:cNvSpPr/>
          <p:nvPr/>
        </p:nvSpPr>
        <p:spPr>
          <a:xfrm>
            <a:off x="742949" y="6216180"/>
            <a:ext cx="42719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t-test ratio: 1.38, p-value = 5.896e-09,</a:t>
            </a:r>
          </a:p>
          <a:p>
            <a:r>
              <a:rPr lang="en-US" b="1" dirty="0">
                <a:solidFill>
                  <a:srgbClr val="00B050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	 [29.82, 55.46]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C04311F-8B45-5E45-97F7-49A88BF856CE}"/>
              </a:ext>
            </a:extLst>
          </p:cNvPr>
          <p:cNvSpPr/>
          <p:nvPr/>
        </p:nvSpPr>
        <p:spPr>
          <a:xfrm>
            <a:off x="6708384" y="5681748"/>
            <a:ext cx="389447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F-test ratio: 0.61, p-value = 0.083,</a:t>
            </a:r>
          </a:p>
          <a:p>
            <a:r>
              <a:rPr lang="en-US" b="1" dirty="0">
                <a:solidFill>
                  <a:srgbClr val="00B050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	 [0.39, 1.07]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791263C-843F-134B-8F95-D8399D4EDEC4}"/>
              </a:ext>
            </a:extLst>
          </p:cNvPr>
          <p:cNvSpPr/>
          <p:nvPr/>
        </p:nvSpPr>
        <p:spPr>
          <a:xfrm>
            <a:off x="6708384" y="6216180"/>
            <a:ext cx="42719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t-test ratio: 1.43, p-value = 5.055e-06,</a:t>
            </a:r>
          </a:p>
          <a:p>
            <a:r>
              <a:rPr lang="en-US" b="1" dirty="0">
                <a:solidFill>
                  <a:srgbClr val="00B050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	 [33.95, 74.00]</a:t>
            </a:r>
          </a:p>
        </p:txBody>
      </p:sp>
    </p:spTree>
    <p:extLst>
      <p:ext uri="{BB962C8B-B14F-4D97-AF65-F5344CB8AC3E}">
        <p14:creationId xmlns:p14="http://schemas.microsoft.com/office/powerpoint/2010/main" val="9704214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Chart, histogram&#10;&#10;Description automatically generated">
            <a:extLst>
              <a:ext uri="{FF2B5EF4-FFF2-40B4-BE49-F238E27FC236}">
                <a16:creationId xmlns:a16="http://schemas.microsoft.com/office/drawing/2014/main" id="{955CC55F-7B06-AB4D-8B60-9CA1358FFA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4737" y="1905996"/>
            <a:ext cx="5294314" cy="3863418"/>
          </a:xfrm>
          <a:prstGeom prst="rect">
            <a:avLst/>
          </a:prstGeom>
        </p:spPr>
      </p:pic>
      <p:pic>
        <p:nvPicPr>
          <p:cNvPr id="19" name="Picture 18" descr="Chart&#10;&#10;Description automatically generated">
            <a:extLst>
              <a:ext uri="{FF2B5EF4-FFF2-40B4-BE49-F238E27FC236}">
                <a16:creationId xmlns:a16="http://schemas.microsoft.com/office/drawing/2014/main" id="{A2A37518-7AEF-A046-A829-3AD04BC8E6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908" y="1860770"/>
            <a:ext cx="5398495" cy="394310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CBB4EBC-5BCC-AE4C-B37E-CDA7268AB16D}"/>
              </a:ext>
            </a:extLst>
          </p:cNvPr>
          <p:cNvSpPr/>
          <p:nvPr/>
        </p:nvSpPr>
        <p:spPr>
          <a:xfrm>
            <a:off x="11334214" y="0"/>
            <a:ext cx="567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ToC</a:t>
            </a:r>
            <a:endParaRPr lang="en-US" dirty="0">
              <a:solidFill>
                <a:srgbClr val="350F1B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06728FB-9293-3D4C-8931-6ADF39086877}"/>
              </a:ext>
            </a:extLst>
          </p:cNvPr>
          <p:cNvSpPr/>
          <p:nvPr/>
        </p:nvSpPr>
        <p:spPr>
          <a:xfrm>
            <a:off x="11597047" y="6354680"/>
            <a:ext cx="4667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26</a:t>
            </a:r>
            <a:endParaRPr lang="en-US" dirty="0">
              <a:solidFill>
                <a:srgbClr val="350F1B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B306D9E-C004-A54A-B683-BE68312948E7}"/>
              </a:ext>
            </a:extLst>
          </p:cNvPr>
          <p:cNvSpPr txBox="1">
            <a:spLocks/>
          </p:cNvSpPr>
          <p:nvPr/>
        </p:nvSpPr>
        <p:spPr>
          <a:xfrm>
            <a:off x="537729" y="-1556607"/>
            <a:ext cx="11059318" cy="31003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7200" b="1" spc="600" dirty="0">
                <a:solidFill>
                  <a:srgbClr val="FF594C"/>
                </a:solidFill>
                <a:latin typeface="Impact" panose="020B0806030902050204" pitchFamily="34" charset="0"/>
              </a:rPr>
              <a:t>Cumulative Decay Score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1839D87-F64D-2943-A165-F8BE85B6F68B}"/>
              </a:ext>
            </a:extLst>
          </p:cNvPr>
          <p:cNvSpPr/>
          <p:nvPr/>
        </p:nvSpPr>
        <p:spPr>
          <a:xfrm>
            <a:off x="1928812" y="1672453"/>
            <a:ext cx="3352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Distinct I&amp;L in green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5B1CE6F-2FF1-0646-8231-40EAAE994842}"/>
              </a:ext>
            </a:extLst>
          </p:cNvPr>
          <p:cNvSpPr/>
          <p:nvPr/>
        </p:nvSpPr>
        <p:spPr>
          <a:xfrm>
            <a:off x="7510465" y="1693835"/>
            <a:ext cx="3352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Discarded I&amp;L in green</a:t>
            </a:r>
          </a:p>
        </p:txBody>
      </p:sp>
    </p:spTree>
    <p:extLst>
      <p:ext uri="{BB962C8B-B14F-4D97-AF65-F5344CB8AC3E}">
        <p14:creationId xmlns:p14="http://schemas.microsoft.com/office/powerpoint/2010/main" val="3492788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CBB4EBC-5BCC-AE4C-B37E-CDA7268AB16D}"/>
              </a:ext>
            </a:extLst>
          </p:cNvPr>
          <p:cNvSpPr/>
          <p:nvPr/>
        </p:nvSpPr>
        <p:spPr>
          <a:xfrm>
            <a:off x="11334214" y="0"/>
            <a:ext cx="567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ToC</a:t>
            </a:r>
            <a:endParaRPr lang="en-US" dirty="0">
              <a:solidFill>
                <a:srgbClr val="350F1B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06728FB-9293-3D4C-8931-6ADF39086877}"/>
              </a:ext>
            </a:extLst>
          </p:cNvPr>
          <p:cNvSpPr/>
          <p:nvPr/>
        </p:nvSpPr>
        <p:spPr>
          <a:xfrm>
            <a:off x="11597047" y="6354680"/>
            <a:ext cx="4667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28</a:t>
            </a:r>
            <a:endParaRPr lang="en-US" dirty="0">
              <a:solidFill>
                <a:srgbClr val="350F1B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B306D9E-C004-A54A-B683-BE68312948E7}"/>
              </a:ext>
            </a:extLst>
          </p:cNvPr>
          <p:cNvSpPr txBox="1">
            <a:spLocks/>
          </p:cNvSpPr>
          <p:nvPr/>
        </p:nvSpPr>
        <p:spPr>
          <a:xfrm>
            <a:off x="537729" y="-1556607"/>
            <a:ext cx="11059318" cy="31003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7200" b="1" spc="600" dirty="0">
                <a:solidFill>
                  <a:srgbClr val="FF594C"/>
                </a:solidFill>
                <a:latin typeface="Impact" panose="020B0806030902050204" pitchFamily="34" charset="0"/>
              </a:rPr>
              <a:t>Coverage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FED0B50-9FF9-FC4E-B601-91D933EE273B}"/>
              </a:ext>
            </a:extLst>
          </p:cNvPr>
          <p:cNvSpPr/>
          <p:nvPr/>
        </p:nvSpPr>
        <p:spPr>
          <a:xfrm>
            <a:off x="0" y="3225578"/>
            <a:ext cx="33528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b="1" dirty="0">
                <a:solidFill>
                  <a:srgbClr val="00B050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516 matched from old M (21.75% of selected)</a:t>
            </a:r>
          </a:p>
          <a:p>
            <a:pPr marL="285750" indent="-285750">
              <a:buFontTx/>
              <a:buChar char="-"/>
            </a:pPr>
            <a:r>
              <a:rPr lang="en-US" b="1" dirty="0">
                <a:solidFill>
                  <a:srgbClr val="00B050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478 matched from new M (20.78% of selected)</a:t>
            </a:r>
          </a:p>
          <a:p>
            <a:pPr marL="285750" indent="-285750">
              <a:buFontTx/>
              <a:buChar char="-"/>
            </a:pPr>
            <a:endParaRPr lang="en-US" b="1" dirty="0">
              <a:solidFill>
                <a:srgbClr val="00B050"/>
              </a:solidFill>
              <a:latin typeface="Britannic Bold" panose="020B0903060703020204" pitchFamily="34" charset="77"/>
              <a:cs typeface="Angsana New" panose="02020603050405020304" pitchFamily="18" charset="-34"/>
            </a:endParaRPr>
          </a:p>
          <a:p>
            <a:pPr marL="285750" indent="-285750">
              <a:buFontTx/>
              <a:buChar char="-"/>
            </a:pPr>
            <a:endParaRPr lang="en-US" b="1" dirty="0">
              <a:solidFill>
                <a:srgbClr val="00B050"/>
              </a:solidFill>
              <a:latin typeface="Britannic Bold" panose="020B0903060703020204" pitchFamily="34" charset="77"/>
              <a:cs typeface="Angsana New" panose="02020603050405020304" pitchFamily="18" charset="-34"/>
            </a:endParaRPr>
          </a:p>
          <a:p>
            <a:r>
              <a:rPr lang="en-US" b="1" dirty="0">
                <a:solidFill>
                  <a:srgbClr val="00B050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(only intersection between BC gene list and full gene list </a:t>
            </a:r>
            <a:r>
              <a:rPr lang="en-US" b="1" dirty="0" err="1">
                <a:solidFill>
                  <a:srgbClr val="00B050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consdered</a:t>
            </a:r>
            <a:r>
              <a:rPr lang="en-US" b="1" dirty="0">
                <a:solidFill>
                  <a:srgbClr val="00B050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)</a:t>
            </a:r>
          </a:p>
        </p:txBody>
      </p:sp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BD0CC1C0-364D-4141-BAC9-6F69D607D0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7749" y="1448578"/>
            <a:ext cx="7455801" cy="5409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3652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CBB4EBC-5BCC-AE4C-B37E-CDA7268AB16D}"/>
              </a:ext>
            </a:extLst>
          </p:cNvPr>
          <p:cNvSpPr/>
          <p:nvPr/>
        </p:nvSpPr>
        <p:spPr>
          <a:xfrm>
            <a:off x="11334214" y="0"/>
            <a:ext cx="567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ToC</a:t>
            </a:r>
            <a:endParaRPr lang="en-US" dirty="0">
              <a:solidFill>
                <a:srgbClr val="350F1B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06728FB-9293-3D4C-8931-6ADF39086877}"/>
              </a:ext>
            </a:extLst>
          </p:cNvPr>
          <p:cNvSpPr/>
          <p:nvPr/>
        </p:nvSpPr>
        <p:spPr>
          <a:xfrm>
            <a:off x="11597047" y="6354680"/>
            <a:ext cx="4667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29</a:t>
            </a:r>
            <a:endParaRPr lang="en-US" dirty="0">
              <a:solidFill>
                <a:srgbClr val="350F1B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B306D9E-C004-A54A-B683-BE68312948E7}"/>
              </a:ext>
            </a:extLst>
          </p:cNvPr>
          <p:cNvSpPr txBox="1">
            <a:spLocks/>
          </p:cNvSpPr>
          <p:nvPr/>
        </p:nvSpPr>
        <p:spPr>
          <a:xfrm rot="16200000">
            <a:off x="-5239657" y="-1044214"/>
            <a:ext cx="11059318" cy="31003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7200" b="1" spc="600" dirty="0">
                <a:solidFill>
                  <a:srgbClr val="FF594C"/>
                </a:solidFill>
                <a:latin typeface="Impact" panose="020B0806030902050204" pitchFamily="34" charset="0"/>
              </a:rPr>
              <a:t>Enrichment</a:t>
            </a:r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1901FD5C-9662-AC4F-B841-EE89BE596B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1400" y="4814"/>
            <a:ext cx="3962400" cy="3467100"/>
          </a:xfrm>
          <a:prstGeom prst="rect">
            <a:avLst/>
          </a:prstGeom>
        </p:spPr>
      </p:pic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4599A5B4-22ED-8E40-9D80-6AD44C9172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9000" y="0"/>
            <a:ext cx="3962400" cy="3467100"/>
          </a:xfrm>
          <a:prstGeom prst="rect">
            <a:avLst/>
          </a:prstGeom>
        </p:spPr>
      </p:pic>
      <p:pic>
        <p:nvPicPr>
          <p:cNvPr id="13" name="Picture 12" descr="Chart&#10;&#10;Description automatically generated">
            <a:extLst>
              <a:ext uri="{FF2B5EF4-FFF2-40B4-BE49-F238E27FC236}">
                <a16:creationId xmlns:a16="http://schemas.microsoft.com/office/drawing/2014/main" id="{4862B490-7448-5A4E-A156-4FBA421B36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29000" y="3402128"/>
            <a:ext cx="3962400" cy="3467100"/>
          </a:xfrm>
          <a:prstGeom prst="rect">
            <a:avLst/>
          </a:prstGeom>
        </p:spPr>
      </p:pic>
      <p:pic>
        <p:nvPicPr>
          <p:cNvPr id="15" name="Picture 14" descr="Chart&#10;&#10;Description automatically generated">
            <a:extLst>
              <a:ext uri="{FF2B5EF4-FFF2-40B4-BE49-F238E27FC236}">
                <a16:creationId xmlns:a16="http://schemas.microsoft.com/office/drawing/2014/main" id="{D0A3E571-3987-DA4C-95F6-1FFFEAA674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91400" y="3402128"/>
            <a:ext cx="3962400" cy="346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679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CBB4EBC-5BCC-AE4C-B37E-CDA7268AB16D}"/>
              </a:ext>
            </a:extLst>
          </p:cNvPr>
          <p:cNvSpPr/>
          <p:nvPr/>
        </p:nvSpPr>
        <p:spPr>
          <a:xfrm>
            <a:off x="11334214" y="0"/>
            <a:ext cx="567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ToC</a:t>
            </a:r>
            <a:endParaRPr lang="en-US" dirty="0">
              <a:solidFill>
                <a:srgbClr val="350F1B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06728FB-9293-3D4C-8931-6ADF39086877}"/>
              </a:ext>
            </a:extLst>
          </p:cNvPr>
          <p:cNvSpPr/>
          <p:nvPr/>
        </p:nvSpPr>
        <p:spPr>
          <a:xfrm>
            <a:off x="11597047" y="6354680"/>
            <a:ext cx="4667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30</a:t>
            </a:r>
            <a:endParaRPr lang="en-US" dirty="0">
              <a:solidFill>
                <a:srgbClr val="350F1B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B306D9E-C004-A54A-B683-BE68312948E7}"/>
              </a:ext>
            </a:extLst>
          </p:cNvPr>
          <p:cNvSpPr txBox="1">
            <a:spLocks/>
          </p:cNvSpPr>
          <p:nvPr/>
        </p:nvSpPr>
        <p:spPr>
          <a:xfrm rot="16200000">
            <a:off x="-5239657" y="-1044214"/>
            <a:ext cx="11059318" cy="31003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7200" b="1" spc="600" dirty="0">
                <a:solidFill>
                  <a:srgbClr val="FF594C"/>
                </a:solidFill>
                <a:latin typeface="Impact" panose="020B0806030902050204" pitchFamily="34" charset="0"/>
              </a:rPr>
              <a:t>Enrichment</a:t>
            </a:r>
          </a:p>
        </p:txBody>
      </p:sp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50D64DC5-9966-2146-ABEC-D6997497A1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6161" y="3405648"/>
            <a:ext cx="3962400" cy="3467100"/>
          </a:xfrm>
          <a:prstGeom prst="rect">
            <a:avLst/>
          </a:prstGeom>
        </p:spPr>
      </p:pic>
      <p:pic>
        <p:nvPicPr>
          <p:cNvPr id="10" name="Picture 9" descr="Chart&#10;&#10;Description automatically generated">
            <a:extLst>
              <a:ext uri="{FF2B5EF4-FFF2-40B4-BE49-F238E27FC236}">
                <a16:creationId xmlns:a16="http://schemas.microsoft.com/office/drawing/2014/main" id="{C8A7F489-B553-CD47-8E0F-CAD0FE5DE3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97801" y="-14748"/>
            <a:ext cx="3962400" cy="3467100"/>
          </a:xfrm>
          <a:prstGeom prst="rect">
            <a:avLst/>
          </a:prstGeom>
        </p:spPr>
      </p:pic>
      <p:pic>
        <p:nvPicPr>
          <p:cNvPr id="14" name="Picture 13" descr="Chart&#10;&#10;Description automatically generated">
            <a:extLst>
              <a:ext uri="{FF2B5EF4-FFF2-40B4-BE49-F238E27FC236}">
                <a16:creationId xmlns:a16="http://schemas.microsoft.com/office/drawing/2014/main" id="{652E661E-6C95-C840-B2D0-7240982FB8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25801" y="0"/>
            <a:ext cx="3962400" cy="3467100"/>
          </a:xfrm>
          <a:prstGeom prst="rect">
            <a:avLst/>
          </a:prstGeom>
        </p:spPr>
      </p:pic>
      <p:pic>
        <p:nvPicPr>
          <p:cNvPr id="17" name="Picture 16" descr="Chart&#10;&#10;Description automatically generated">
            <a:extLst>
              <a:ext uri="{FF2B5EF4-FFF2-40B4-BE49-F238E27FC236}">
                <a16:creationId xmlns:a16="http://schemas.microsoft.com/office/drawing/2014/main" id="{15DAA0B2-20B0-DB4D-AFD5-7C9926F77D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34981" y="3405648"/>
            <a:ext cx="3962400" cy="346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7489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0000"/>
            <a:lum/>
          </a:blip>
          <a:srcRect/>
          <a:stretch>
            <a:fillRect t="-84000" b="-8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B05B-EE0F-7E42-951B-15074D3816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93625" y="865365"/>
            <a:ext cx="5408117" cy="3100387"/>
          </a:xfrm>
        </p:spPr>
        <p:txBody>
          <a:bodyPr>
            <a:normAutofit/>
          </a:bodyPr>
          <a:lstStyle/>
          <a:p>
            <a:pPr algn="l"/>
            <a:r>
              <a:rPr lang="en-US" sz="7200" b="1" dirty="0">
                <a:solidFill>
                  <a:srgbClr val="FF594C"/>
                </a:solidFill>
                <a:latin typeface="Impact" panose="020B0806030902050204" pitchFamily="34" charset="0"/>
              </a:rPr>
              <a:t>BACKGROUND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0FB1289A-3ADA-E841-8B89-CCB80CE1AFDE}"/>
              </a:ext>
            </a:extLst>
          </p:cNvPr>
          <p:cNvSpPr txBox="1">
            <a:spLocks/>
          </p:cNvSpPr>
          <p:nvPr/>
        </p:nvSpPr>
        <p:spPr>
          <a:xfrm>
            <a:off x="3476755" y="941053"/>
            <a:ext cx="5238490" cy="31003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7200" b="1" dirty="0">
                <a:solidFill>
                  <a:srgbClr val="FFD2C9"/>
                </a:solidFill>
                <a:latin typeface="Impact" panose="020B0806030902050204" pitchFamily="34" charset="0"/>
              </a:rPr>
              <a:t>BACKGROUND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CE2B36D-6C22-B147-9D98-83D74BBA4838}"/>
              </a:ext>
            </a:extLst>
          </p:cNvPr>
          <p:cNvSpPr/>
          <p:nvPr/>
        </p:nvSpPr>
        <p:spPr>
          <a:xfrm>
            <a:off x="11597047" y="6354680"/>
            <a:ext cx="3257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594C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3</a:t>
            </a:r>
            <a:endParaRPr lang="en-US" dirty="0">
              <a:solidFill>
                <a:srgbClr val="FF594C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5B5C1C3-AAAD-A843-AE81-0C1D91E3EDA1}"/>
              </a:ext>
            </a:extLst>
          </p:cNvPr>
          <p:cNvSpPr/>
          <p:nvPr/>
        </p:nvSpPr>
        <p:spPr>
          <a:xfrm>
            <a:off x="11630930" y="6382390"/>
            <a:ext cx="3257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D2C9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3</a:t>
            </a:r>
            <a:endParaRPr lang="en-US" dirty="0">
              <a:solidFill>
                <a:srgbClr val="FFD2C9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FD145FB-E2CB-9840-978B-6AA9491BED06}"/>
              </a:ext>
            </a:extLst>
          </p:cNvPr>
          <p:cNvSpPr/>
          <p:nvPr/>
        </p:nvSpPr>
        <p:spPr>
          <a:xfrm>
            <a:off x="11334214" y="0"/>
            <a:ext cx="567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>
                <a:solidFill>
                  <a:srgbClr val="FFD2C9"/>
                </a:solidFill>
                <a:latin typeface="Britannic Bold" panose="020B0903060703020204" pitchFamily="34" charset="77"/>
                <a:cs typeface="Angsana New" panose="02020603050405020304" pitchFamily="18" charset="-34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ToC</a:t>
            </a:r>
            <a:endParaRPr lang="en-US" dirty="0">
              <a:solidFill>
                <a:srgbClr val="FFD2C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88272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CBB4EBC-5BCC-AE4C-B37E-CDA7268AB16D}"/>
              </a:ext>
            </a:extLst>
          </p:cNvPr>
          <p:cNvSpPr/>
          <p:nvPr/>
        </p:nvSpPr>
        <p:spPr>
          <a:xfrm>
            <a:off x="11334214" y="0"/>
            <a:ext cx="567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ToC</a:t>
            </a:r>
            <a:endParaRPr lang="en-US" dirty="0">
              <a:solidFill>
                <a:srgbClr val="350F1B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06728FB-9293-3D4C-8931-6ADF39086877}"/>
              </a:ext>
            </a:extLst>
          </p:cNvPr>
          <p:cNvSpPr/>
          <p:nvPr/>
        </p:nvSpPr>
        <p:spPr>
          <a:xfrm>
            <a:off x="11597047" y="6354680"/>
            <a:ext cx="4667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31</a:t>
            </a:r>
            <a:endParaRPr lang="en-US" dirty="0">
              <a:solidFill>
                <a:srgbClr val="350F1B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B306D9E-C004-A54A-B683-BE68312948E7}"/>
              </a:ext>
            </a:extLst>
          </p:cNvPr>
          <p:cNvSpPr txBox="1">
            <a:spLocks/>
          </p:cNvSpPr>
          <p:nvPr/>
        </p:nvSpPr>
        <p:spPr>
          <a:xfrm rot="16200000">
            <a:off x="-5239657" y="-1044214"/>
            <a:ext cx="11059318" cy="31003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7200" b="1" spc="600" dirty="0">
                <a:solidFill>
                  <a:srgbClr val="FF594C"/>
                </a:solidFill>
                <a:latin typeface="Impact" panose="020B0806030902050204" pitchFamily="34" charset="0"/>
              </a:rPr>
              <a:t>Enrichment</a:t>
            </a:r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942A8CB0-6410-994A-8DF3-66C2376A5D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9000" y="3390900"/>
            <a:ext cx="3962400" cy="3467100"/>
          </a:xfrm>
          <a:prstGeom prst="rect">
            <a:avLst/>
          </a:prstGeom>
        </p:spPr>
      </p:pic>
      <p:pic>
        <p:nvPicPr>
          <p:cNvPr id="11" name="Picture 10" descr="Chart&#10;&#10;Description automatically generated">
            <a:extLst>
              <a:ext uri="{FF2B5EF4-FFF2-40B4-BE49-F238E27FC236}">
                <a16:creationId xmlns:a16="http://schemas.microsoft.com/office/drawing/2014/main" id="{01601C33-A79B-F348-BDC2-3E7CFEE853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66602" y="-21688"/>
            <a:ext cx="3962400" cy="3467100"/>
          </a:xfrm>
          <a:prstGeom prst="rect">
            <a:avLst/>
          </a:prstGeom>
        </p:spPr>
      </p:pic>
      <p:pic>
        <p:nvPicPr>
          <p:cNvPr id="13" name="Picture 12" descr="Chart&#10;&#10;Description automatically generated">
            <a:extLst>
              <a:ext uri="{FF2B5EF4-FFF2-40B4-BE49-F238E27FC236}">
                <a16:creationId xmlns:a16="http://schemas.microsoft.com/office/drawing/2014/main" id="{8908AD04-7E99-604F-819A-C868050997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91400" y="-21688"/>
            <a:ext cx="3962400" cy="34671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44BD59A-A877-614F-9D23-8D70232CAB6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71814" y="3390900"/>
            <a:ext cx="3962400" cy="346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5186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CBB4EBC-5BCC-AE4C-B37E-CDA7268AB16D}"/>
              </a:ext>
            </a:extLst>
          </p:cNvPr>
          <p:cNvSpPr/>
          <p:nvPr/>
        </p:nvSpPr>
        <p:spPr>
          <a:xfrm>
            <a:off x="11334214" y="0"/>
            <a:ext cx="567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ToC</a:t>
            </a:r>
            <a:endParaRPr lang="en-US" dirty="0">
              <a:solidFill>
                <a:srgbClr val="350F1B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06728FB-9293-3D4C-8931-6ADF39086877}"/>
              </a:ext>
            </a:extLst>
          </p:cNvPr>
          <p:cNvSpPr/>
          <p:nvPr/>
        </p:nvSpPr>
        <p:spPr>
          <a:xfrm>
            <a:off x="11597047" y="6354680"/>
            <a:ext cx="4667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32</a:t>
            </a:r>
            <a:endParaRPr lang="en-US" dirty="0">
              <a:solidFill>
                <a:srgbClr val="350F1B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B306D9E-C004-A54A-B683-BE68312948E7}"/>
              </a:ext>
            </a:extLst>
          </p:cNvPr>
          <p:cNvSpPr txBox="1">
            <a:spLocks/>
          </p:cNvSpPr>
          <p:nvPr/>
        </p:nvSpPr>
        <p:spPr>
          <a:xfrm rot="16200000">
            <a:off x="-5239657" y="-1044214"/>
            <a:ext cx="11059318" cy="31003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7200" b="1" spc="600" dirty="0">
                <a:solidFill>
                  <a:srgbClr val="FF594C"/>
                </a:solidFill>
                <a:latin typeface="Impact" panose="020B0806030902050204" pitchFamily="34" charset="0"/>
              </a:rPr>
              <a:t>Enrichment</a:t>
            </a:r>
          </a:p>
        </p:txBody>
      </p:sp>
      <p:pic>
        <p:nvPicPr>
          <p:cNvPr id="10" name="Picture 9" descr="Chart&#10;&#10;Description automatically generated">
            <a:extLst>
              <a:ext uri="{FF2B5EF4-FFF2-40B4-BE49-F238E27FC236}">
                <a16:creationId xmlns:a16="http://schemas.microsoft.com/office/drawing/2014/main" id="{C6331089-A652-3D48-A154-5DD28100A8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9000" y="-8120"/>
            <a:ext cx="3962400" cy="3467100"/>
          </a:xfrm>
          <a:prstGeom prst="rect">
            <a:avLst/>
          </a:prstGeom>
        </p:spPr>
      </p:pic>
      <p:pic>
        <p:nvPicPr>
          <p:cNvPr id="14" name="Picture 13" descr="Chart, line chart&#10;&#10;Description automatically generated">
            <a:extLst>
              <a:ext uri="{FF2B5EF4-FFF2-40B4-BE49-F238E27FC236}">
                <a16:creationId xmlns:a16="http://schemas.microsoft.com/office/drawing/2014/main" id="{7172EDC1-3F65-F84A-9177-C4483459C2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1400" y="-12879"/>
            <a:ext cx="3962400" cy="3467100"/>
          </a:xfrm>
          <a:prstGeom prst="rect">
            <a:avLst/>
          </a:prstGeom>
        </p:spPr>
      </p:pic>
      <p:pic>
        <p:nvPicPr>
          <p:cNvPr id="17" name="Picture 16" descr="Chart&#10;&#10;Description automatically generated">
            <a:extLst>
              <a:ext uri="{FF2B5EF4-FFF2-40B4-BE49-F238E27FC236}">
                <a16:creationId xmlns:a16="http://schemas.microsoft.com/office/drawing/2014/main" id="{9054A6F9-51EA-F84C-926F-47C1473B41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91400" y="3403779"/>
            <a:ext cx="3962400" cy="3467100"/>
          </a:xfrm>
          <a:prstGeom prst="rect">
            <a:avLst/>
          </a:prstGeom>
        </p:spPr>
      </p:pic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E16545C2-4F0E-3B48-A05B-5FE1563DD6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19207" y="3400377"/>
            <a:ext cx="3962400" cy="346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5866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t="-84000" b="-8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DEE1C4CE-7E83-0B47-834D-55C6644AE6F6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705919" y="1695156"/>
                <a:ext cx="10912187" cy="5162844"/>
              </a:xfrm>
            </p:spPr>
            <p:txBody>
              <a:bodyPr>
                <a:normAutofit/>
              </a:bodyPr>
              <a:lstStyle/>
              <a:p>
                <a:pPr marL="457200" indent="-457200" algn="l">
                  <a:buFontTx/>
                  <a:buChar char="-"/>
                </a:pPr>
                <a:r>
                  <a:rPr lang="en-US" sz="2800" b="1" dirty="0">
                    <a:solidFill>
                      <a:srgbClr val="350F1B"/>
                    </a:solidFill>
                    <a:latin typeface="Britannic Bold" panose="020B0903060703020204" pitchFamily="34" charset="77"/>
                    <a:cs typeface="Angsana New" panose="02020603050405020304" pitchFamily="18" charset="-34"/>
                  </a:rPr>
                  <a:t>Assessed using Network resampling procedure first described by </a:t>
                </a:r>
                <a:r>
                  <a:rPr lang="en-US" sz="2800" b="1" dirty="0" err="1">
                    <a:solidFill>
                      <a:srgbClr val="350F1B"/>
                    </a:solidFill>
                    <a:latin typeface="Britannic Bold" panose="020B0903060703020204" pitchFamily="34" charset="77"/>
                    <a:cs typeface="Angsana New" panose="02020603050405020304" pitchFamily="18" charset="-34"/>
                  </a:rPr>
                  <a:t>Bersanelli</a:t>
                </a:r>
                <a:r>
                  <a:rPr lang="en-US" sz="2800" b="1" dirty="0">
                    <a:solidFill>
                      <a:srgbClr val="350F1B"/>
                    </a:solidFill>
                    <a:latin typeface="Britannic Bold" panose="020B0903060703020204" pitchFamily="34" charset="77"/>
                    <a:cs typeface="Angsana New" panose="02020603050405020304" pitchFamily="18" charset="-34"/>
                  </a:rPr>
                  <a:t> et al. (2016) and used for </a:t>
                </a:r>
                <a:r>
                  <a:rPr lang="en-US" sz="2800" b="1" dirty="0" err="1">
                    <a:solidFill>
                      <a:srgbClr val="350F1B"/>
                    </a:solidFill>
                    <a:latin typeface="Britannic Bold" panose="020B0903060703020204" pitchFamily="34" charset="77"/>
                    <a:cs typeface="Angsana New" panose="02020603050405020304" pitchFamily="18" charset="-34"/>
                  </a:rPr>
                  <a:t>mND</a:t>
                </a:r>
                <a:r>
                  <a:rPr lang="en-US" sz="2800" b="1" dirty="0">
                    <a:solidFill>
                      <a:srgbClr val="350F1B"/>
                    </a:solidFill>
                    <a:latin typeface="Britannic Bold" panose="020B0903060703020204" pitchFamily="34" charset="77"/>
                    <a:cs typeface="Angsana New" panose="02020603050405020304" pitchFamily="18" charset="-34"/>
                  </a:rPr>
                  <a:t> analysis (Di </a:t>
                </a:r>
                <a:r>
                  <a:rPr lang="en-US" sz="2800" b="1" dirty="0" err="1">
                    <a:solidFill>
                      <a:srgbClr val="350F1B"/>
                    </a:solidFill>
                    <a:latin typeface="Britannic Bold" panose="020B0903060703020204" pitchFamily="34" charset="77"/>
                    <a:cs typeface="Angsana New" panose="02020603050405020304" pitchFamily="18" charset="-34"/>
                  </a:rPr>
                  <a:t>Nanni</a:t>
                </a:r>
                <a:r>
                  <a:rPr lang="en-US" sz="2800" b="1" dirty="0">
                    <a:solidFill>
                      <a:srgbClr val="350F1B"/>
                    </a:solidFill>
                    <a:latin typeface="Britannic Bold" panose="020B0903060703020204" pitchFamily="34" charset="77"/>
                    <a:cs typeface="Angsana New" panose="02020603050405020304" pitchFamily="18" charset="-34"/>
                  </a:rPr>
                  <a:t> et al., 2020)</a:t>
                </a:r>
              </a:p>
              <a:p>
                <a:pPr marL="457200" indent="-457200" algn="l">
                  <a:buFontTx/>
                  <a:buChar char="-"/>
                </a:pPr>
                <a:endParaRPr lang="en-US" sz="2800" b="1" dirty="0">
                  <a:solidFill>
                    <a:srgbClr val="350F1B"/>
                  </a:solidFill>
                  <a:latin typeface="Britannic Bold" panose="020B0903060703020204" pitchFamily="34" charset="77"/>
                  <a:cs typeface="Angsana New" panose="02020603050405020304" pitchFamily="18" charset="-34"/>
                </a:endParaRPr>
              </a:p>
              <a:p>
                <a:pPr marL="457200" indent="-457200" algn="l">
                  <a:buFontTx/>
                  <a:buChar char="-"/>
                </a:pPr>
                <a:r>
                  <a:rPr lang="en-US" sz="2800" b="1" dirty="0">
                    <a:solidFill>
                      <a:srgbClr val="350F1B"/>
                    </a:solidFill>
                    <a:latin typeface="Britannic Bold" panose="020B0903060703020204" pitchFamily="34" charset="77"/>
                    <a:cs typeface="Angsana New" panose="02020603050405020304" pitchFamily="18" charset="-34"/>
                  </a:rPr>
                  <a:t>Checks for significantly connected, functionally enriched nodes at different cutoffs of </a:t>
                </a:r>
                <a:r>
                  <a:rPr lang="en-US" sz="2800" b="1" dirty="0" err="1">
                    <a:solidFill>
                      <a:srgbClr val="350F1B"/>
                    </a:solidFill>
                    <a:latin typeface="Britannic Bold" panose="020B0903060703020204" pitchFamily="34" charset="77"/>
                    <a:cs typeface="Angsana New" panose="02020603050405020304" pitchFamily="18" charset="-34"/>
                  </a:rPr>
                  <a:t>mND</a:t>
                </a:r>
                <a:r>
                  <a:rPr lang="en-US" sz="2800" b="1" dirty="0">
                    <a:solidFill>
                      <a:srgbClr val="350F1B"/>
                    </a:solidFill>
                    <a:latin typeface="Britannic Bold" panose="020B0903060703020204" pitchFamily="34" charset="77"/>
                    <a:cs typeface="Angsana New" panose="02020603050405020304" pitchFamily="18" charset="-34"/>
                  </a:rPr>
                  <a:t> score:</a:t>
                </a:r>
              </a:p>
              <a:p>
                <a:pPr algn="l"/>
                <a:r>
                  <a:rPr lang="en-US" sz="2800" b="1" dirty="0">
                    <a:solidFill>
                      <a:srgbClr val="350F1B"/>
                    </a:solidFill>
                    <a:cs typeface="Angsana New" panose="02020603050405020304" pitchFamily="18" charset="-34"/>
                  </a:rPr>
                  <a:t>			</a:t>
                </a:r>
                <a:r>
                  <a:rPr lang="en-US" sz="2800" b="1" dirty="0" err="1">
                    <a:solidFill>
                      <a:srgbClr val="350F1B"/>
                    </a:solidFill>
                    <a:cs typeface="Angsana New" panose="02020603050405020304" pitchFamily="18" charset="-34"/>
                  </a:rPr>
                  <a:t>Ω</a:t>
                </a:r>
                <a:r>
                  <a:rPr lang="en-US" sz="2800" b="1" dirty="0">
                    <a:solidFill>
                      <a:srgbClr val="350F1B"/>
                    </a:solidFill>
                    <a:cs typeface="Angsana New" panose="02020603050405020304" pitchFamily="18" charset="-34"/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rgbClr val="350F1B"/>
                        </a:solidFill>
                        <a:latin typeface="Cambria Math" panose="02040503050406030204" pitchFamily="18" charset="0"/>
                        <a:cs typeface="Angsana New" panose="02020603050405020304" pitchFamily="18" charset="-34"/>
                      </a:rPr>
                      <m:t>=</m:t>
                    </m:r>
                    <m:r>
                      <a:rPr lang="en-US" sz="2800" b="1" i="1" smtClean="0">
                        <a:solidFill>
                          <a:srgbClr val="350F1B"/>
                        </a:solidFill>
                        <a:latin typeface="Cambria Math" panose="02040503050406030204" pitchFamily="18" charset="0"/>
                        <a:cs typeface="Angsana New" panose="02020603050405020304" pitchFamily="18" charset="-34"/>
                      </a:rPr>
                      <m:t>𝑺𝒄𝒐𝒓𝒆</m:t>
                    </m:r>
                    <m:sSup>
                      <m:sSupPr>
                        <m:ctrlPr>
                          <a:rPr lang="en-US" sz="2800" b="1" i="1" smtClean="0">
                            <a:solidFill>
                              <a:srgbClr val="350F1B"/>
                            </a:solidFill>
                            <a:latin typeface="Cambria Math" panose="02040503050406030204" pitchFamily="18" charset="0"/>
                            <a:cs typeface="Angsana New" panose="02020603050405020304" pitchFamily="18" charset="-34"/>
                          </a:rPr>
                        </m:ctrlPr>
                      </m:sSupPr>
                      <m:e>
                        <m:r>
                          <a:rPr lang="en-US" sz="2800" b="1" i="1" smtClean="0">
                            <a:solidFill>
                              <a:srgbClr val="350F1B"/>
                            </a:solidFill>
                            <a:latin typeface="Cambria Math" panose="02040503050406030204" pitchFamily="18" charset="0"/>
                            <a:cs typeface="Angsana New" panose="02020603050405020304" pitchFamily="18" charset="-34"/>
                          </a:rPr>
                          <m:t>𝒔</m:t>
                        </m:r>
                      </m:e>
                      <m:sup>
                        <m:r>
                          <a:rPr lang="en-US" sz="2800" b="1" i="1" smtClean="0">
                            <a:solidFill>
                              <a:srgbClr val="350F1B"/>
                            </a:solidFill>
                            <a:latin typeface="Cambria Math" panose="02040503050406030204" pitchFamily="18" charset="0"/>
                            <a:cs typeface="Angsana New" panose="02020603050405020304" pitchFamily="18" charset="-34"/>
                          </a:rPr>
                          <m:t>𝑻</m:t>
                        </m:r>
                      </m:sup>
                    </m:sSup>
                    <m:r>
                      <a:rPr lang="en-US" sz="2800" b="1" i="1" smtClean="0">
                        <a:solidFill>
                          <a:srgbClr val="350F1B"/>
                        </a:solidFill>
                        <a:latin typeface="Cambria Math" panose="02040503050406030204" pitchFamily="18" charset="0"/>
                        <a:cs typeface="Angsana New" panose="02020603050405020304" pitchFamily="18" charset="-34"/>
                      </a:rPr>
                      <m:t> .  </m:t>
                    </m:r>
                    <m:r>
                      <a:rPr lang="en-US" sz="2800" b="1" i="1" smtClean="0">
                        <a:solidFill>
                          <a:srgbClr val="350F1B"/>
                        </a:solidFill>
                        <a:latin typeface="Cambria Math" panose="02040503050406030204" pitchFamily="18" charset="0"/>
                        <a:cs typeface="Angsana New" panose="02020603050405020304" pitchFamily="18" charset="-34"/>
                      </a:rPr>
                      <m:t>𝑨</m:t>
                    </m:r>
                    <m:r>
                      <a:rPr lang="en-US" sz="2800" b="1" i="1" smtClean="0">
                        <a:solidFill>
                          <a:srgbClr val="350F1B"/>
                        </a:solidFill>
                        <a:latin typeface="Cambria Math" panose="02040503050406030204" pitchFamily="18" charset="0"/>
                        <a:cs typeface="Angsana New" panose="02020603050405020304" pitchFamily="18" charset="-34"/>
                      </a:rPr>
                      <m:t>  .  </m:t>
                    </m:r>
                    <m:r>
                      <a:rPr lang="en-US" sz="2800" b="1" i="1" smtClean="0">
                        <a:solidFill>
                          <a:srgbClr val="350F1B"/>
                        </a:solidFill>
                        <a:latin typeface="Cambria Math" panose="02040503050406030204" pitchFamily="18" charset="0"/>
                        <a:cs typeface="Angsana New" panose="02020603050405020304" pitchFamily="18" charset="-34"/>
                      </a:rPr>
                      <m:t>𝑺𝒄𝒐𝒓𝒆𝒔</m:t>
                    </m:r>
                  </m:oMath>
                </a14:m>
                <a:endParaRPr lang="en-US" sz="2800" b="1" dirty="0">
                  <a:solidFill>
                    <a:srgbClr val="350F1B"/>
                  </a:solidFill>
                  <a:latin typeface="Britannic Bold" panose="020B0903060703020204" pitchFamily="34" charset="77"/>
                  <a:cs typeface="Angsana New" panose="02020603050405020304" pitchFamily="18" charset="-34"/>
                </a:endParaRPr>
              </a:p>
              <a:p>
                <a:pPr marL="457200" indent="-457200" algn="l">
                  <a:buFontTx/>
                  <a:buChar char="-"/>
                </a:pPr>
                <a:r>
                  <a:rPr lang="en-US" sz="2800" b="1" dirty="0">
                    <a:solidFill>
                      <a:srgbClr val="350F1B"/>
                    </a:solidFill>
                    <a:latin typeface="Britannic Bold" panose="020B0903060703020204" pitchFamily="34" charset="77"/>
                    <a:cs typeface="Angsana New" panose="02020603050405020304" pitchFamily="18" charset="-34"/>
                  </a:rPr>
                  <a:t>To test significance, resample set V </a:t>
                </a:r>
                <a:r>
                  <a:rPr lang="en-US" sz="2800" b="1" i="1" dirty="0">
                    <a:solidFill>
                      <a:srgbClr val="350F1B"/>
                    </a:solidFill>
                    <a:latin typeface="Britannic Bold" panose="020B0903060703020204" pitchFamily="34" charset="77"/>
                    <a:cs typeface="Angsana New" panose="02020603050405020304" pitchFamily="18" charset="-34"/>
                  </a:rPr>
                  <a:t>n</a:t>
                </a:r>
                <a:r>
                  <a:rPr lang="en-US" sz="2800" b="1" dirty="0">
                    <a:solidFill>
                      <a:srgbClr val="350F1B"/>
                    </a:solidFill>
                    <a:latin typeface="Britannic Bold" panose="020B0903060703020204" pitchFamily="34" charset="77"/>
                    <a:cs typeface="Angsana New" panose="02020603050405020304" pitchFamily="18" charset="-34"/>
                  </a:rPr>
                  <a:t> times and test:</a:t>
                </a:r>
              </a:p>
              <a:p>
                <a:r>
                  <a:rPr lang="en-US" sz="2800" b="1" dirty="0" err="1">
                    <a:solidFill>
                      <a:srgbClr val="350F1B"/>
                    </a:solidFill>
                    <a:cs typeface="Angsana New" panose="02020603050405020304" pitchFamily="18" charset="-34"/>
                  </a:rPr>
                  <a:t>p</a:t>
                </a:r>
                <a:r>
                  <a:rPr lang="en-US" sz="2800" b="1" baseline="-25000" dirty="0" err="1">
                    <a:solidFill>
                      <a:srgbClr val="350F1B"/>
                    </a:solidFill>
                    <a:cs typeface="Angsana New" panose="02020603050405020304" pitchFamily="18" charset="-34"/>
                  </a:rPr>
                  <a:t>Ω</a:t>
                </a:r>
                <a14:m>
                  <m:oMath xmlns:m="http://schemas.openxmlformats.org/officeDocument/2006/math">
                    <m:r>
                      <a:rPr lang="en-US" sz="2800" b="1" i="1">
                        <a:solidFill>
                          <a:srgbClr val="350F1B"/>
                        </a:solidFill>
                        <a:latin typeface="Cambria Math" panose="02040503050406030204" pitchFamily="18" charset="0"/>
                        <a:cs typeface="Angsana New" panose="02020603050405020304" pitchFamily="18" charset="-34"/>
                      </a:rPr>
                      <m:t>=</m:t>
                    </m:r>
                    <m:r>
                      <a:rPr lang="en-US" sz="2800" b="1" i="1">
                        <a:solidFill>
                          <a:srgbClr val="350F1B"/>
                        </a:solidFill>
                        <a:latin typeface="Cambria Math" panose="02040503050406030204" pitchFamily="18" charset="0"/>
                        <a:cs typeface="Angsana New" panose="02020603050405020304" pitchFamily="18" charset="-34"/>
                      </a:rPr>
                      <m:t>𝒄𝒐𝒖𝒏𝒕</m:t>
                    </m:r>
                    <m:r>
                      <a:rPr lang="en-US" sz="2800" b="1" i="1">
                        <a:solidFill>
                          <a:srgbClr val="350F1B"/>
                        </a:solidFill>
                        <a:latin typeface="Cambria Math" panose="02040503050406030204" pitchFamily="18" charset="0"/>
                        <a:cs typeface="Angsana New" panose="02020603050405020304" pitchFamily="18" charset="-34"/>
                      </a:rPr>
                      <m:t>(</m:t>
                    </m:r>
                  </m:oMath>
                </a14:m>
                <a:r>
                  <a:rPr lang="en-US" sz="2800" b="1" dirty="0" err="1">
                    <a:solidFill>
                      <a:srgbClr val="350F1B"/>
                    </a:solidFill>
                    <a:cs typeface="Angsana New" panose="02020603050405020304" pitchFamily="18" charset="-34"/>
                  </a:rPr>
                  <a:t>Ω</a:t>
                </a:r>
                <a:r>
                  <a:rPr lang="en-US" sz="2800" b="1" baseline="-25000" dirty="0" err="1">
                    <a:solidFill>
                      <a:srgbClr val="350F1B"/>
                    </a:solidFill>
                    <a:cs typeface="Angsana New" panose="02020603050405020304" pitchFamily="18" charset="-34"/>
                  </a:rPr>
                  <a:t>null</a:t>
                </a:r>
                <a:r>
                  <a:rPr lang="en-US" sz="2800" b="1" dirty="0">
                    <a:solidFill>
                      <a:srgbClr val="350F1B"/>
                    </a:solidFill>
                    <a:cs typeface="Angsana New" panose="02020603050405020304" pitchFamily="18" charset="-34"/>
                  </a:rPr>
                  <a:t> ≽ </a:t>
                </a:r>
                <a:r>
                  <a:rPr lang="en-US" sz="2800" b="1" dirty="0" err="1">
                    <a:solidFill>
                      <a:srgbClr val="350F1B"/>
                    </a:solidFill>
                    <a:cs typeface="Angsana New" panose="02020603050405020304" pitchFamily="18" charset="-34"/>
                  </a:rPr>
                  <a:t>Ω</a:t>
                </a:r>
                <a:r>
                  <a:rPr lang="en-US" sz="2800" b="1" baseline="-25000" dirty="0" err="1">
                    <a:solidFill>
                      <a:srgbClr val="350F1B"/>
                    </a:solidFill>
                    <a:cs typeface="Angsana New" panose="02020603050405020304" pitchFamily="18" charset="-34"/>
                  </a:rPr>
                  <a:t>observed</a:t>
                </a:r>
                <a:r>
                  <a:rPr lang="en-US" sz="2800" b="1" dirty="0">
                    <a:solidFill>
                      <a:srgbClr val="350F1B"/>
                    </a:solidFill>
                    <a:cs typeface="Angsana New" panose="02020603050405020304" pitchFamily="18" charset="-34"/>
                  </a:rPr>
                  <a:t>)/n</a:t>
                </a:r>
              </a:p>
              <a:p>
                <a:pPr marL="457200" indent="-457200" algn="l">
                  <a:buFontTx/>
                  <a:buChar char="-"/>
                </a:pPr>
                <a:r>
                  <a:rPr lang="en-US" sz="2800" b="1" dirty="0">
                    <a:solidFill>
                      <a:srgbClr val="350F1B"/>
                    </a:solidFill>
                    <a:latin typeface="Britannic Bold" panose="020B0903060703020204" pitchFamily="34" charset="77"/>
                    <a:cs typeface="Angsana New" panose="02020603050405020304" pitchFamily="18" charset="-34"/>
                  </a:rPr>
                  <a:t>For </a:t>
                </a:r>
                <a:r>
                  <a:rPr lang="en-US" sz="2800" b="1" dirty="0" err="1">
                    <a:solidFill>
                      <a:srgbClr val="350F1B"/>
                    </a:solidFill>
                    <a:latin typeface="Britannic Bold" panose="020B0903060703020204" pitchFamily="34" charset="77"/>
                    <a:cs typeface="Angsana New" panose="02020603050405020304" pitchFamily="18" charset="-34"/>
                  </a:rPr>
                  <a:t>timeconstraints</a:t>
                </a:r>
                <a:r>
                  <a:rPr lang="en-US" sz="2800" b="1" dirty="0">
                    <a:solidFill>
                      <a:srgbClr val="350F1B"/>
                    </a:solidFill>
                    <a:latin typeface="Britannic Bold" panose="020B0903060703020204" pitchFamily="34" charset="77"/>
                    <a:cs typeface="Angsana New" panose="02020603050405020304" pitchFamily="18" charset="-34"/>
                  </a:rPr>
                  <a:t>, only first 1000 genes tested (n = 300)</a:t>
                </a:r>
              </a:p>
              <a:p>
                <a:pPr marL="457200" indent="-457200" algn="l">
                  <a:buFontTx/>
                  <a:buChar char="-"/>
                </a:pPr>
                <a:endParaRPr lang="en-US" sz="2800" b="1" dirty="0">
                  <a:solidFill>
                    <a:srgbClr val="350F1B"/>
                  </a:solidFill>
                  <a:latin typeface="Britannic Bold" panose="020B0903060703020204" pitchFamily="34" charset="77"/>
                  <a:cs typeface="Angsana New" panose="02020603050405020304" pitchFamily="18" charset="-34"/>
                </a:endParaRPr>
              </a:p>
            </p:txBody>
          </p:sp>
        </mc:Choice>
        <mc:Fallback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DEE1C4CE-7E83-0B47-834D-55C6644AE6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705919" y="1695156"/>
                <a:ext cx="10912187" cy="5162844"/>
              </a:xfrm>
              <a:blipFill>
                <a:blip r:embed="rId3"/>
                <a:stretch>
                  <a:fillRect l="-1006" t="-2007" r="-15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0CE2B36D-6C22-B147-9D98-83D74BBA4838}"/>
              </a:ext>
            </a:extLst>
          </p:cNvPr>
          <p:cNvSpPr/>
          <p:nvPr/>
        </p:nvSpPr>
        <p:spPr>
          <a:xfrm>
            <a:off x="11597047" y="6354680"/>
            <a:ext cx="4667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33</a:t>
            </a:r>
            <a:endParaRPr lang="en-US" dirty="0">
              <a:solidFill>
                <a:srgbClr val="350F1B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F11349B-EFCD-6947-AA1E-2328D26744F8}"/>
              </a:ext>
            </a:extLst>
          </p:cNvPr>
          <p:cNvSpPr txBox="1">
            <a:spLocks/>
          </p:cNvSpPr>
          <p:nvPr/>
        </p:nvSpPr>
        <p:spPr>
          <a:xfrm>
            <a:off x="537728" y="-1556607"/>
            <a:ext cx="6143291" cy="31003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7200" b="1" spc="600" dirty="0">
                <a:solidFill>
                  <a:srgbClr val="FF594C"/>
                </a:solidFill>
                <a:latin typeface="Impact" panose="020B0806030902050204" pitchFamily="34" charset="0"/>
              </a:rPr>
              <a:t>Connectivity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3945114-6050-A74A-97E2-AAC2C50778C3}"/>
              </a:ext>
            </a:extLst>
          </p:cNvPr>
          <p:cNvSpPr txBox="1">
            <a:spLocks/>
          </p:cNvSpPr>
          <p:nvPr/>
        </p:nvSpPr>
        <p:spPr>
          <a:xfrm>
            <a:off x="620859" y="-1480919"/>
            <a:ext cx="2773505" cy="31003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7200" b="1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0DC1222-B012-7C4C-93A8-B5DE04A3F6C2}"/>
              </a:ext>
            </a:extLst>
          </p:cNvPr>
          <p:cNvSpPr/>
          <p:nvPr/>
        </p:nvSpPr>
        <p:spPr>
          <a:xfrm>
            <a:off x="11334214" y="0"/>
            <a:ext cx="567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ToC</a:t>
            </a:r>
            <a:endParaRPr lang="en-US" dirty="0">
              <a:solidFill>
                <a:srgbClr val="350F1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16847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CBB4EBC-5BCC-AE4C-B37E-CDA7268AB16D}"/>
              </a:ext>
            </a:extLst>
          </p:cNvPr>
          <p:cNvSpPr/>
          <p:nvPr/>
        </p:nvSpPr>
        <p:spPr>
          <a:xfrm>
            <a:off x="11334214" y="0"/>
            <a:ext cx="567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ToC</a:t>
            </a:r>
            <a:endParaRPr lang="en-US" dirty="0">
              <a:solidFill>
                <a:srgbClr val="350F1B"/>
              </a:solidFill>
            </a:endParaRPr>
          </a:p>
        </p:txBody>
      </p:sp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E2FF1D97-0A1C-D141-9F01-B06D8A5077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778" y="1419820"/>
            <a:ext cx="6215063" cy="543818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06728FB-9293-3D4C-8931-6ADF39086877}"/>
              </a:ext>
            </a:extLst>
          </p:cNvPr>
          <p:cNvSpPr/>
          <p:nvPr/>
        </p:nvSpPr>
        <p:spPr>
          <a:xfrm>
            <a:off x="11597047" y="6354680"/>
            <a:ext cx="4667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34</a:t>
            </a:r>
            <a:endParaRPr lang="en-US" dirty="0">
              <a:solidFill>
                <a:srgbClr val="350F1B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B306D9E-C004-A54A-B683-BE68312948E7}"/>
              </a:ext>
            </a:extLst>
          </p:cNvPr>
          <p:cNvSpPr txBox="1">
            <a:spLocks/>
          </p:cNvSpPr>
          <p:nvPr/>
        </p:nvSpPr>
        <p:spPr>
          <a:xfrm>
            <a:off x="537729" y="-1556607"/>
            <a:ext cx="11059318" cy="31003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7200" b="1" spc="600" dirty="0">
                <a:solidFill>
                  <a:srgbClr val="FF594C"/>
                </a:solidFill>
                <a:latin typeface="Impact" panose="020B0806030902050204" pitchFamily="34" charset="0"/>
              </a:rPr>
              <a:t>Connectivity</a:t>
            </a:r>
          </a:p>
        </p:txBody>
      </p:sp>
      <p:pic>
        <p:nvPicPr>
          <p:cNvPr id="11" name="Picture 10" descr="Chart, box and whisker chart&#10;&#10;Description automatically generated">
            <a:extLst>
              <a:ext uri="{FF2B5EF4-FFF2-40B4-BE49-F238E27FC236}">
                <a16:creationId xmlns:a16="http://schemas.microsoft.com/office/drawing/2014/main" id="{D8AB2355-2A5D-7E42-B7B3-FC26A7D539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0985" y="-15558"/>
            <a:ext cx="3962400" cy="3467100"/>
          </a:xfrm>
          <a:prstGeom prst="rect">
            <a:avLst/>
          </a:prstGeom>
        </p:spPr>
      </p:pic>
      <p:pic>
        <p:nvPicPr>
          <p:cNvPr id="13" name="Picture 12" descr="Chart, box and whisker chart&#10;&#10;Description automatically generated">
            <a:extLst>
              <a:ext uri="{FF2B5EF4-FFF2-40B4-BE49-F238E27FC236}">
                <a16:creationId xmlns:a16="http://schemas.microsoft.com/office/drawing/2014/main" id="{49CB1DEE-83F5-6948-B3BB-C76A8382FED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/>
          <a:stretch/>
        </p:blipFill>
        <p:spPr>
          <a:xfrm>
            <a:off x="6447841" y="3390900"/>
            <a:ext cx="3962400" cy="346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7784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hart, line chart&#10;&#10;Description automatically generated">
            <a:extLst>
              <a:ext uri="{FF2B5EF4-FFF2-40B4-BE49-F238E27FC236}">
                <a16:creationId xmlns:a16="http://schemas.microsoft.com/office/drawing/2014/main" id="{455D9FB1-A86A-584C-92C2-43AFE225FEB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18"/>
          <a:stretch/>
        </p:blipFill>
        <p:spPr>
          <a:xfrm>
            <a:off x="0" y="1589115"/>
            <a:ext cx="5990447" cy="5290207"/>
          </a:xfrm>
          <a:prstGeom prst="rect">
            <a:avLst/>
          </a:prstGeom>
        </p:spPr>
      </p:pic>
      <p:pic>
        <p:nvPicPr>
          <p:cNvPr id="15" name="Picture 14" descr="Chart, line chart, scatter chart&#10;&#10;Description automatically generated">
            <a:extLst>
              <a:ext uri="{FF2B5EF4-FFF2-40B4-BE49-F238E27FC236}">
                <a16:creationId xmlns:a16="http://schemas.microsoft.com/office/drawing/2014/main" id="{BD1DF4E9-64F0-F846-8D6B-7A6A964238D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254"/>
          <a:stretch/>
        </p:blipFill>
        <p:spPr>
          <a:xfrm>
            <a:off x="6039120" y="1582715"/>
            <a:ext cx="6073394" cy="514129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CBB4EBC-5BCC-AE4C-B37E-CDA7268AB16D}"/>
              </a:ext>
            </a:extLst>
          </p:cNvPr>
          <p:cNvSpPr/>
          <p:nvPr/>
        </p:nvSpPr>
        <p:spPr>
          <a:xfrm>
            <a:off x="11334214" y="0"/>
            <a:ext cx="567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ToC</a:t>
            </a:r>
            <a:endParaRPr lang="en-US" dirty="0">
              <a:solidFill>
                <a:srgbClr val="350F1B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06728FB-9293-3D4C-8931-6ADF39086877}"/>
              </a:ext>
            </a:extLst>
          </p:cNvPr>
          <p:cNvSpPr/>
          <p:nvPr/>
        </p:nvSpPr>
        <p:spPr>
          <a:xfrm>
            <a:off x="11597047" y="6354680"/>
            <a:ext cx="4667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27</a:t>
            </a:r>
            <a:endParaRPr lang="en-US" dirty="0">
              <a:solidFill>
                <a:srgbClr val="350F1B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B306D9E-C004-A54A-B683-BE68312948E7}"/>
              </a:ext>
            </a:extLst>
          </p:cNvPr>
          <p:cNvSpPr txBox="1">
            <a:spLocks/>
          </p:cNvSpPr>
          <p:nvPr/>
        </p:nvSpPr>
        <p:spPr>
          <a:xfrm>
            <a:off x="537729" y="-1556607"/>
            <a:ext cx="11059318" cy="31003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7200" b="1" spc="600" dirty="0">
                <a:solidFill>
                  <a:srgbClr val="FF594C"/>
                </a:solidFill>
                <a:latin typeface="Impact" panose="020B0806030902050204" pitchFamily="34" charset="0"/>
              </a:rPr>
              <a:t>Optimizing k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1AFE6FB-8DE4-834B-91F9-19FAA5637486}"/>
              </a:ext>
            </a:extLst>
          </p:cNvPr>
          <p:cNvSpPr/>
          <p:nvPr/>
        </p:nvSpPr>
        <p:spPr>
          <a:xfrm>
            <a:off x="1887249" y="1916266"/>
            <a:ext cx="3352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>
                <a:solidFill>
                  <a:srgbClr val="00B050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mND</a:t>
            </a:r>
            <a:r>
              <a:rPr lang="en-US" b="1" dirty="0">
                <a:solidFill>
                  <a:srgbClr val="00B050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 alone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2AD6DE2-E592-B043-A5F0-056A209DB743}"/>
              </a:ext>
            </a:extLst>
          </p:cNvPr>
          <p:cNvSpPr/>
          <p:nvPr/>
        </p:nvSpPr>
        <p:spPr>
          <a:xfrm>
            <a:off x="8477644" y="1871147"/>
            <a:ext cx="3352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Adjusted </a:t>
            </a:r>
            <a:r>
              <a:rPr lang="en-US" b="1" dirty="0" err="1">
                <a:solidFill>
                  <a:srgbClr val="00B050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mND</a:t>
            </a:r>
            <a:endParaRPr lang="en-US" b="1" dirty="0">
              <a:solidFill>
                <a:srgbClr val="00B050"/>
              </a:solidFill>
              <a:latin typeface="Britannic Bold" panose="020B0903060703020204" pitchFamily="34" charset="77"/>
              <a:cs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524699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t="-84000" b="-8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EE1C4CE-7E83-0B47-834D-55C6644AE6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5919" y="1572368"/>
            <a:ext cx="10628295" cy="5162844"/>
          </a:xfrm>
        </p:spPr>
        <p:txBody>
          <a:bodyPr>
            <a:normAutofit/>
          </a:bodyPr>
          <a:lstStyle/>
          <a:p>
            <a:pPr marL="457200" indent="-457200" algn="l">
              <a:buFontTx/>
              <a:buChar char="-"/>
            </a:pPr>
            <a:r>
              <a:rPr lang="en-US" sz="2800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Results seem encouraging so far, especially adjusted </a:t>
            </a:r>
            <a:r>
              <a:rPr lang="en-US" sz="2800" b="1" dirty="0" err="1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mND</a:t>
            </a:r>
            <a:r>
              <a:rPr lang="en-US" sz="2800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 protocol with k = 2</a:t>
            </a:r>
          </a:p>
          <a:p>
            <a:pPr marL="457200" indent="-457200" algn="l">
              <a:buFontTx/>
              <a:buChar char="-"/>
            </a:pPr>
            <a:r>
              <a:rPr lang="en-US" sz="2800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There seems to be no need to extend neighbor search beyond R = 1 with GS adjustment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CE2B36D-6C22-B147-9D98-83D74BBA4838}"/>
              </a:ext>
            </a:extLst>
          </p:cNvPr>
          <p:cNvSpPr/>
          <p:nvPr/>
        </p:nvSpPr>
        <p:spPr>
          <a:xfrm>
            <a:off x="11597047" y="6354680"/>
            <a:ext cx="4667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35</a:t>
            </a:r>
            <a:endParaRPr lang="en-US" dirty="0">
              <a:solidFill>
                <a:srgbClr val="350F1B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F11349B-EFCD-6947-AA1E-2328D26744F8}"/>
              </a:ext>
            </a:extLst>
          </p:cNvPr>
          <p:cNvSpPr txBox="1">
            <a:spLocks/>
          </p:cNvSpPr>
          <p:nvPr/>
        </p:nvSpPr>
        <p:spPr>
          <a:xfrm>
            <a:off x="537728" y="-1556607"/>
            <a:ext cx="6143291" cy="31003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7200" b="1" spc="600" dirty="0">
                <a:solidFill>
                  <a:srgbClr val="FF594C"/>
                </a:solidFill>
                <a:latin typeface="Impact" panose="020B0806030902050204" pitchFamily="34" charset="0"/>
              </a:rPr>
              <a:t>Conclusion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3945114-6050-A74A-97E2-AAC2C50778C3}"/>
              </a:ext>
            </a:extLst>
          </p:cNvPr>
          <p:cNvSpPr txBox="1">
            <a:spLocks/>
          </p:cNvSpPr>
          <p:nvPr/>
        </p:nvSpPr>
        <p:spPr>
          <a:xfrm>
            <a:off x="620859" y="-1480919"/>
            <a:ext cx="2773505" cy="31003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7200" b="1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0DC1222-B012-7C4C-93A8-B5DE04A3F6C2}"/>
              </a:ext>
            </a:extLst>
          </p:cNvPr>
          <p:cNvSpPr/>
          <p:nvPr/>
        </p:nvSpPr>
        <p:spPr>
          <a:xfrm>
            <a:off x="11334214" y="0"/>
            <a:ext cx="567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ToC</a:t>
            </a:r>
            <a:endParaRPr lang="en-US" dirty="0">
              <a:solidFill>
                <a:srgbClr val="350F1B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D098D40-92BE-8E4B-8D12-5ABE8AD394C7}"/>
              </a:ext>
            </a:extLst>
          </p:cNvPr>
          <p:cNvSpPr txBox="1">
            <a:spLocks/>
          </p:cNvSpPr>
          <p:nvPr/>
        </p:nvSpPr>
        <p:spPr>
          <a:xfrm>
            <a:off x="620859" y="1289311"/>
            <a:ext cx="6143291" cy="31003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7200" b="1" spc="600" dirty="0">
                <a:solidFill>
                  <a:srgbClr val="FF594C"/>
                </a:solidFill>
                <a:latin typeface="Impact" panose="020B0806030902050204" pitchFamily="34" charset="0"/>
              </a:rPr>
              <a:t>Future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43C24188-2C0B-894A-A9F0-2FE0747212C0}"/>
              </a:ext>
            </a:extLst>
          </p:cNvPr>
          <p:cNvSpPr txBox="1">
            <a:spLocks/>
          </p:cNvSpPr>
          <p:nvPr/>
        </p:nvSpPr>
        <p:spPr>
          <a:xfrm>
            <a:off x="781852" y="4352266"/>
            <a:ext cx="10815195" cy="51628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Tx/>
              <a:buChar char="-"/>
            </a:pPr>
            <a:r>
              <a:rPr lang="en-US" sz="2800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Repeat with </a:t>
            </a:r>
            <a:r>
              <a:rPr lang="en-US" sz="2800" b="1" dirty="0" err="1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p</a:t>
            </a:r>
            <a:r>
              <a:rPr lang="en-US" sz="2800" b="1" baseline="-25000" dirty="0" err="1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fisher</a:t>
            </a:r>
            <a:r>
              <a:rPr lang="en-US" sz="2800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 using data/sample</a:t>
            </a:r>
          </a:p>
          <a:p>
            <a:pPr marL="457200" indent="-457200" algn="l">
              <a:buFontTx/>
              <a:buChar char="-"/>
            </a:pPr>
            <a:r>
              <a:rPr lang="en-US" sz="2800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Optimize GS for runtime</a:t>
            </a:r>
          </a:p>
          <a:p>
            <a:pPr marL="457200" indent="-457200" algn="l">
              <a:buFontTx/>
              <a:buChar char="-"/>
            </a:pPr>
            <a:r>
              <a:rPr lang="en-US" sz="2800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Make use of Cumulative Decay Score to label newly found genes</a:t>
            </a:r>
          </a:p>
          <a:p>
            <a:pPr marL="457200" indent="-457200" algn="l">
              <a:buFontTx/>
              <a:buChar char="-"/>
            </a:pPr>
            <a:r>
              <a:rPr lang="en-US" sz="2800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Further look into the effect of k and </a:t>
            </a:r>
            <a:r>
              <a:rPr lang="en-US" sz="2800" b="1" dirty="0" err="1">
                <a:solidFill>
                  <a:srgbClr val="350F1B"/>
                </a:solidFill>
                <a:cs typeface="Angsana New" panose="02020603050405020304" pitchFamily="18" charset="-34"/>
              </a:rPr>
              <a:t>Ω</a:t>
            </a:r>
            <a:endParaRPr lang="en-US" sz="2800" b="1" dirty="0">
              <a:solidFill>
                <a:srgbClr val="350F1B"/>
              </a:solidFill>
              <a:latin typeface="Britannic Bold" panose="020B0903060703020204" pitchFamily="34" charset="77"/>
              <a:cs typeface="Angsana New" panose="02020603050405020304" pitchFamily="18" charset="-34"/>
            </a:endParaRPr>
          </a:p>
          <a:p>
            <a:pPr marL="457200" indent="-457200" algn="l">
              <a:buFontTx/>
              <a:buChar char="-"/>
            </a:pPr>
            <a:r>
              <a:rPr lang="en-US" sz="2800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Comparing to other methods such as DMFIND</a:t>
            </a:r>
          </a:p>
          <a:p>
            <a:pPr marL="457200" indent="-457200" algn="l">
              <a:buFontTx/>
              <a:buChar char="-"/>
            </a:pPr>
            <a:endParaRPr lang="en-US" sz="2800" b="1" dirty="0">
              <a:solidFill>
                <a:srgbClr val="350F1B"/>
              </a:solidFill>
              <a:latin typeface="Britannic Bold" panose="020B0903060703020204" pitchFamily="34" charset="77"/>
              <a:cs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9292532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t="-84000" b="-8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CE2B36D-6C22-B147-9D98-83D74BBA4838}"/>
              </a:ext>
            </a:extLst>
          </p:cNvPr>
          <p:cNvSpPr/>
          <p:nvPr/>
        </p:nvSpPr>
        <p:spPr>
          <a:xfrm>
            <a:off x="11597047" y="6354680"/>
            <a:ext cx="4667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36</a:t>
            </a:r>
            <a:endParaRPr lang="en-US" dirty="0">
              <a:solidFill>
                <a:srgbClr val="350F1B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F11349B-EFCD-6947-AA1E-2328D26744F8}"/>
              </a:ext>
            </a:extLst>
          </p:cNvPr>
          <p:cNvSpPr txBox="1">
            <a:spLocks/>
          </p:cNvSpPr>
          <p:nvPr/>
        </p:nvSpPr>
        <p:spPr>
          <a:xfrm>
            <a:off x="537729" y="-1556607"/>
            <a:ext cx="5558271" cy="31003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7200" b="1" spc="600" dirty="0">
                <a:solidFill>
                  <a:srgbClr val="FF594C"/>
                </a:solidFill>
                <a:latin typeface="Impact" panose="020B0806030902050204" pitchFamily="34" charset="0"/>
              </a:rPr>
              <a:t>References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3945114-6050-A74A-97E2-AAC2C50778C3}"/>
              </a:ext>
            </a:extLst>
          </p:cNvPr>
          <p:cNvSpPr txBox="1">
            <a:spLocks/>
          </p:cNvSpPr>
          <p:nvPr/>
        </p:nvSpPr>
        <p:spPr>
          <a:xfrm>
            <a:off x="620859" y="-1480919"/>
            <a:ext cx="2773505" cy="31003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7200" b="1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0DC1222-B012-7C4C-93A8-B5DE04A3F6C2}"/>
              </a:ext>
            </a:extLst>
          </p:cNvPr>
          <p:cNvSpPr/>
          <p:nvPr/>
        </p:nvSpPr>
        <p:spPr>
          <a:xfrm>
            <a:off x="11334214" y="0"/>
            <a:ext cx="567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ToC</a:t>
            </a:r>
            <a:endParaRPr lang="en-US" dirty="0">
              <a:solidFill>
                <a:srgbClr val="350F1B"/>
              </a:solidFill>
            </a:endParaRP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456E752E-CCDF-2142-A992-35F73763EC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5010" y="1431606"/>
            <a:ext cx="11116131" cy="4419600"/>
          </a:xfrm>
        </p:spPr>
        <p:txBody>
          <a:bodyPr>
            <a:noAutofit/>
          </a:bodyPr>
          <a:lstStyle/>
          <a:p>
            <a:pPr algn="just"/>
            <a:r>
              <a:rPr lang="en-US" sz="1800" dirty="0" err="1">
                <a:latin typeface="Britannic Bold" panose="020B0903060703020204" pitchFamily="34" charset="77"/>
              </a:rPr>
              <a:t>Babbi</a:t>
            </a:r>
            <a:r>
              <a:rPr lang="en-US" sz="1800" dirty="0">
                <a:latin typeface="Britannic Bold" panose="020B0903060703020204" pitchFamily="34" charset="77"/>
              </a:rPr>
              <a:t>, G., </a:t>
            </a:r>
            <a:r>
              <a:rPr lang="en-US" sz="1800" dirty="0" err="1">
                <a:latin typeface="Britannic Bold" panose="020B0903060703020204" pitchFamily="34" charset="77"/>
              </a:rPr>
              <a:t>Martelli</a:t>
            </a:r>
            <a:r>
              <a:rPr lang="en-US" sz="1800" dirty="0">
                <a:latin typeface="Britannic Bold" panose="020B0903060703020204" pitchFamily="34" charset="77"/>
              </a:rPr>
              <a:t>, P. L., </a:t>
            </a:r>
            <a:r>
              <a:rPr lang="en-US" sz="1800" dirty="0" err="1">
                <a:latin typeface="Britannic Bold" panose="020B0903060703020204" pitchFamily="34" charset="77"/>
              </a:rPr>
              <a:t>Profiti</a:t>
            </a:r>
            <a:r>
              <a:rPr lang="en-US" sz="1800" dirty="0">
                <a:latin typeface="Britannic Bold" panose="020B0903060703020204" pitchFamily="34" charset="77"/>
              </a:rPr>
              <a:t>, G., Bovo, S., </a:t>
            </a:r>
            <a:r>
              <a:rPr lang="en-US" sz="1800" dirty="0" err="1">
                <a:latin typeface="Britannic Bold" panose="020B0903060703020204" pitchFamily="34" charset="77"/>
              </a:rPr>
              <a:t>Savojardo</a:t>
            </a:r>
            <a:r>
              <a:rPr lang="en-US" sz="1800" dirty="0">
                <a:latin typeface="Britannic Bold" panose="020B0903060703020204" pitchFamily="34" charset="77"/>
              </a:rPr>
              <a:t>, C., &amp; </a:t>
            </a:r>
            <a:r>
              <a:rPr lang="en-US" sz="1800" dirty="0" err="1">
                <a:latin typeface="Britannic Bold" panose="020B0903060703020204" pitchFamily="34" charset="77"/>
              </a:rPr>
              <a:t>Casadio</a:t>
            </a:r>
            <a:r>
              <a:rPr lang="en-US" sz="1800" dirty="0">
                <a:latin typeface="Britannic Bold" panose="020B0903060703020204" pitchFamily="34" charset="77"/>
              </a:rPr>
              <a:t>, R. (2017). </a:t>
            </a:r>
            <a:r>
              <a:rPr lang="en-US" sz="1800" dirty="0" err="1">
                <a:latin typeface="Britannic Bold" panose="020B0903060703020204" pitchFamily="34" charset="77"/>
              </a:rPr>
              <a:t>eDGAR</a:t>
            </a:r>
            <a:r>
              <a:rPr lang="en-US" sz="1800" dirty="0">
                <a:latin typeface="Britannic Bold" panose="020B0903060703020204" pitchFamily="34" charset="77"/>
              </a:rPr>
              <a:t>: a database of 	Disease-Gene Associations with annotated Relationships among genes. </a:t>
            </a:r>
            <a:r>
              <a:rPr lang="en-US" sz="1800" i="1" dirty="0">
                <a:latin typeface="Britannic Bold" panose="020B0903060703020204" pitchFamily="34" charset="77"/>
              </a:rPr>
              <a:t>BMC genomics</a:t>
            </a:r>
            <a:r>
              <a:rPr lang="en-US" sz="1800" dirty="0">
                <a:latin typeface="Britannic Bold" panose="020B0903060703020204" pitchFamily="34" charset="77"/>
              </a:rPr>
              <a:t>, </a:t>
            </a:r>
            <a:r>
              <a:rPr lang="en-US" sz="1800" i="1" dirty="0">
                <a:latin typeface="Britannic Bold" panose="020B0903060703020204" pitchFamily="34" charset="77"/>
              </a:rPr>
              <a:t>18</a:t>
            </a:r>
            <a:r>
              <a:rPr lang="en-US" sz="1800" dirty="0">
                <a:latin typeface="Britannic Bold" panose="020B0903060703020204" pitchFamily="34" charset="77"/>
              </a:rPr>
              <a:t>(5), 25-	34.</a:t>
            </a:r>
          </a:p>
          <a:p>
            <a:pPr algn="just"/>
            <a:r>
              <a:rPr lang="en-US" sz="1800" dirty="0" err="1">
                <a:latin typeface="Britannic Bold" panose="020B0903060703020204" pitchFamily="34" charset="77"/>
              </a:rPr>
              <a:t>Bersanelli</a:t>
            </a:r>
            <a:r>
              <a:rPr lang="en-US" sz="1800" dirty="0">
                <a:latin typeface="Britannic Bold" panose="020B0903060703020204" pitchFamily="34" charset="77"/>
              </a:rPr>
              <a:t>, M., </a:t>
            </a:r>
            <a:r>
              <a:rPr lang="en-US" sz="1800" dirty="0" err="1">
                <a:latin typeface="Britannic Bold" panose="020B0903060703020204" pitchFamily="34" charset="77"/>
              </a:rPr>
              <a:t>Mosca</a:t>
            </a:r>
            <a:r>
              <a:rPr lang="en-US" sz="1800" dirty="0">
                <a:latin typeface="Britannic Bold" panose="020B0903060703020204" pitchFamily="34" charset="77"/>
              </a:rPr>
              <a:t>, E., </a:t>
            </a:r>
            <a:r>
              <a:rPr lang="en-US" sz="1800" dirty="0" err="1">
                <a:latin typeface="Britannic Bold" panose="020B0903060703020204" pitchFamily="34" charset="77"/>
              </a:rPr>
              <a:t>Remondini</a:t>
            </a:r>
            <a:r>
              <a:rPr lang="en-US" sz="1800" dirty="0">
                <a:latin typeface="Britannic Bold" panose="020B0903060703020204" pitchFamily="34" charset="77"/>
              </a:rPr>
              <a:t>, D., Castellani, G., &amp; </a:t>
            </a:r>
            <a:r>
              <a:rPr lang="en-US" sz="1800" dirty="0" err="1">
                <a:latin typeface="Britannic Bold" panose="020B0903060703020204" pitchFamily="34" charset="77"/>
              </a:rPr>
              <a:t>Milanesi</a:t>
            </a:r>
            <a:r>
              <a:rPr lang="en-US" sz="1800" dirty="0">
                <a:latin typeface="Britannic Bold" panose="020B0903060703020204" pitchFamily="34" charset="77"/>
              </a:rPr>
              <a:t>, L. (2016). Network diffusion-based 	analysis of high-throughput data for the detection of differentially enriched modules. </a:t>
            </a:r>
            <a:r>
              <a:rPr lang="en-US" sz="1800" i="1" dirty="0">
                <a:latin typeface="Britannic Bold" panose="020B0903060703020204" pitchFamily="34" charset="77"/>
              </a:rPr>
              <a:t>Scientific 	reports</a:t>
            </a:r>
            <a:r>
              <a:rPr lang="en-US" sz="1800" dirty="0">
                <a:latin typeface="Britannic Bold" panose="020B0903060703020204" pitchFamily="34" charset="77"/>
              </a:rPr>
              <a:t>, </a:t>
            </a:r>
            <a:r>
              <a:rPr lang="en-US" sz="1800" i="1" dirty="0">
                <a:latin typeface="Britannic Bold" panose="020B0903060703020204" pitchFamily="34" charset="77"/>
              </a:rPr>
              <a:t>6</a:t>
            </a:r>
            <a:r>
              <a:rPr lang="en-US" sz="1800" dirty="0">
                <a:latin typeface="Britannic Bold" panose="020B0903060703020204" pitchFamily="34" charset="77"/>
              </a:rPr>
              <a:t>(1), 1-12.</a:t>
            </a:r>
          </a:p>
          <a:p>
            <a:pPr algn="just"/>
            <a:r>
              <a:rPr lang="en-US" sz="1800" dirty="0">
                <a:latin typeface="Britannic Bold" panose="020B0903060703020204" pitchFamily="34" charset="77"/>
              </a:rPr>
              <a:t>Braun R, Shah S. Network methods for pathway analysis of gene expression data. 2014. </a:t>
            </a:r>
            <a:r>
              <a:rPr lang="en-US" sz="1800" dirty="0" err="1">
                <a:latin typeface="Britannic Bold" panose="020B0903060703020204" pitchFamily="34" charset="77"/>
              </a:rPr>
              <a:t>arXiv</a:t>
            </a:r>
            <a:r>
              <a:rPr lang="en-US" sz="1800" dirty="0">
                <a:latin typeface="Britannic Bold" panose="020B0903060703020204" pitchFamily="34" charset="77"/>
              </a:rPr>
              <a:t> [q-</a:t>
            </a:r>
            <a:r>
              <a:rPr lang="en-US" sz="1800" dirty="0" err="1">
                <a:latin typeface="Britannic Bold" panose="020B0903060703020204" pitchFamily="34" charset="77"/>
              </a:rPr>
              <a:t>bio.QM</a:t>
            </a:r>
            <a:r>
              <a:rPr lang="en-US" sz="1800" dirty="0">
                <a:latin typeface="Britannic Bold" panose="020B0903060703020204" pitchFamily="34" charset="77"/>
              </a:rPr>
              <a:t>]. 	</a:t>
            </a:r>
            <a:r>
              <a:rPr lang="en-US" sz="1800" dirty="0" err="1">
                <a:latin typeface="Britannic Bold" panose="020B0903060703020204" pitchFamily="34" charset="77"/>
              </a:rPr>
              <a:t>arXiv</a:t>
            </a:r>
            <a:r>
              <a:rPr lang="en-US" sz="1800" dirty="0">
                <a:latin typeface="Britannic Bold" panose="020B0903060703020204" pitchFamily="34" charset="77"/>
              </a:rPr>
              <a:t>. </a:t>
            </a:r>
            <a:r>
              <a:rPr lang="en-US" sz="1800" dirty="0">
                <a:latin typeface="Britannic Bold" panose="020B0903060703020204" pitchFamily="34" charset="77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http://arxiv.org/abs/1411.1993</a:t>
            </a:r>
            <a:r>
              <a:rPr lang="en-US" sz="1800" dirty="0">
                <a:latin typeface="Britannic Bold" panose="020B0903060703020204" pitchFamily="34" charset="77"/>
              </a:rPr>
              <a:t>.</a:t>
            </a:r>
          </a:p>
          <a:p>
            <a:pPr algn="just"/>
            <a:r>
              <a:rPr lang="en-US" sz="1800" dirty="0" err="1">
                <a:latin typeface="Britannic Bold" panose="020B0903060703020204" pitchFamily="34" charset="77"/>
              </a:rPr>
              <a:t>Colaprico</a:t>
            </a:r>
            <a:r>
              <a:rPr lang="en-US" sz="1800" dirty="0">
                <a:latin typeface="Britannic Bold" panose="020B0903060703020204" pitchFamily="34" charset="77"/>
              </a:rPr>
              <a:t> A, Silva TC, Olsen C, </a:t>
            </a:r>
            <a:r>
              <a:rPr lang="en-US" sz="1800" dirty="0" err="1">
                <a:latin typeface="Britannic Bold" panose="020B0903060703020204" pitchFamily="34" charset="77"/>
              </a:rPr>
              <a:t>Garofano</a:t>
            </a:r>
            <a:r>
              <a:rPr lang="en-US" sz="1800" dirty="0">
                <a:latin typeface="Britannic Bold" panose="020B0903060703020204" pitchFamily="34" charset="77"/>
              </a:rPr>
              <a:t> L, Cava C, </a:t>
            </a:r>
            <a:r>
              <a:rPr lang="en-US" sz="1800" dirty="0" err="1">
                <a:latin typeface="Britannic Bold" panose="020B0903060703020204" pitchFamily="34" charset="77"/>
              </a:rPr>
              <a:t>Garolini</a:t>
            </a:r>
            <a:r>
              <a:rPr lang="en-US" sz="1800" dirty="0">
                <a:latin typeface="Britannic Bold" panose="020B0903060703020204" pitchFamily="34" charset="77"/>
              </a:rPr>
              <a:t> D, </a:t>
            </a:r>
            <a:r>
              <a:rPr lang="en-US" sz="1800" dirty="0" err="1">
                <a:latin typeface="Britannic Bold" panose="020B0903060703020204" pitchFamily="34" charset="77"/>
              </a:rPr>
              <a:t>Sabedot</a:t>
            </a:r>
            <a:r>
              <a:rPr lang="en-US" sz="1800" dirty="0">
                <a:latin typeface="Britannic Bold" panose="020B0903060703020204" pitchFamily="34" charset="77"/>
              </a:rPr>
              <a:t> TS, Malta TM, Pagnotta SM, 	Castiglioni I, </a:t>
            </a:r>
            <a:r>
              <a:rPr lang="en-US" sz="1800" dirty="0" err="1">
                <a:latin typeface="Britannic Bold" panose="020B0903060703020204" pitchFamily="34" charset="77"/>
              </a:rPr>
              <a:t>Ceccarelli</a:t>
            </a:r>
            <a:r>
              <a:rPr lang="en-US" sz="1800" dirty="0">
                <a:latin typeface="Britannic Bold" panose="020B0903060703020204" pitchFamily="34" charset="77"/>
              </a:rPr>
              <a:t> M, </a:t>
            </a:r>
            <a:r>
              <a:rPr lang="en-US" sz="1800" dirty="0" err="1">
                <a:latin typeface="Britannic Bold" panose="020B0903060703020204" pitchFamily="34" charset="77"/>
              </a:rPr>
              <a:t>Bontempi</a:t>
            </a:r>
            <a:r>
              <a:rPr lang="en-US" sz="1800" dirty="0">
                <a:latin typeface="Britannic Bold" panose="020B0903060703020204" pitchFamily="34" charset="77"/>
              </a:rPr>
              <a:t> G, </a:t>
            </a:r>
            <a:r>
              <a:rPr lang="en-US" sz="1800" dirty="0" err="1">
                <a:latin typeface="Britannic Bold" panose="020B0903060703020204" pitchFamily="34" charset="77"/>
              </a:rPr>
              <a:t>Noushmehr</a:t>
            </a:r>
            <a:r>
              <a:rPr lang="en-US" sz="1800" dirty="0">
                <a:latin typeface="Britannic Bold" panose="020B0903060703020204" pitchFamily="34" charset="77"/>
              </a:rPr>
              <a:t> H. </a:t>
            </a:r>
            <a:r>
              <a:rPr lang="en-US" sz="1800" dirty="0" err="1">
                <a:latin typeface="Britannic Bold" panose="020B0903060703020204" pitchFamily="34" charset="77"/>
              </a:rPr>
              <a:t>TCGAbiolinks</a:t>
            </a:r>
            <a:r>
              <a:rPr lang="en-US" sz="1800" dirty="0">
                <a:latin typeface="Britannic Bold" panose="020B0903060703020204" pitchFamily="34" charset="77"/>
              </a:rPr>
              <a:t>: an R/Bioconductor package 	for integrative analysis of TCGA data. Nucleic Acids Res. 2016 May 5;44(8):e71. </a:t>
            </a:r>
            <a:r>
              <a:rPr lang="en-US" sz="1800" dirty="0" err="1">
                <a:latin typeface="Britannic Bold" panose="020B0903060703020204" pitchFamily="34" charset="77"/>
              </a:rPr>
              <a:t>doi</a:t>
            </a:r>
            <a:r>
              <a:rPr lang="en-US" sz="1800" dirty="0">
                <a:latin typeface="Britannic Bold" panose="020B0903060703020204" pitchFamily="34" charset="77"/>
              </a:rPr>
              <a:t>: 	10.1093/</a:t>
            </a:r>
            <a:r>
              <a:rPr lang="en-US" sz="1800" dirty="0" err="1">
                <a:latin typeface="Britannic Bold" panose="020B0903060703020204" pitchFamily="34" charset="77"/>
              </a:rPr>
              <a:t>nar</a:t>
            </a:r>
            <a:r>
              <a:rPr lang="en-US" sz="1800" dirty="0">
                <a:latin typeface="Britannic Bold" panose="020B0903060703020204" pitchFamily="34" charset="77"/>
              </a:rPr>
              <a:t>/gkv1507. </a:t>
            </a:r>
            <a:r>
              <a:rPr lang="en-US" sz="1800" dirty="0" err="1">
                <a:latin typeface="Britannic Bold" panose="020B0903060703020204" pitchFamily="34" charset="77"/>
              </a:rPr>
              <a:t>Epub</a:t>
            </a:r>
            <a:r>
              <a:rPr lang="en-US" sz="1800" dirty="0">
                <a:latin typeface="Britannic Bold" panose="020B0903060703020204" pitchFamily="34" charset="77"/>
              </a:rPr>
              <a:t> 2015 Dec 23. PMID: 26704973; PMCID: PMC4856967.</a:t>
            </a:r>
          </a:p>
          <a:p>
            <a:pPr algn="just"/>
            <a:r>
              <a:rPr lang="en-US" sz="1800" dirty="0">
                <a:latin typeface="Britannic Bold" panose="020B0903060703020204" pitchFamily="34" charset="77"/>
              </a:rPr>
              <a:t>Di </a:t>
            </a:r>
            <a:r>
              <a:rPr lang="en-US" sz="1800" dirty="0" err="1">
                <a:latin typeface="Britannic Bold" panose="020B0903060703020204" pitchFamily="34" charset="77"/>
              </a:rPr>
              <a:t>Nanni</a:t>
            </a:r>
            <a:r>
              <a:rPr lang="en-US" sz="1800" dirty="0">
                <a:latin typeface="Britannic Bold" panose="020B0903060703020204" pitchFamily="34" charset="77"/>
              </a:rPr>
              <a:t>, N., </a:t>
            </a:r>
            <a:r>
              <a:rPr lang="en-US" sz="1800" dirty="0" err="1">
                <a:latin typeface="Britannic Bold" panose="020B0903060703020204" pitchFamily="34" charset="77"/>
              </a:rPr>
              <a:t>Bersanelli</a:t>
            </a:r>
            <a:r>
              <a:rPr lang="en-US" sz="1800" dirty="0">
                <a:latin typeface="Britannic Bold" panose="020B0903060703020204" pitchFamily="34" charset="77"/>
              </a:rPr>
              <a:t>, M., </a:t>
            </a:r>
            <a:r>
              <a:rPr lang="en-US" sz="1800" dirty="0" err="1">
                <a:latin typeface="Britannic Bold" panose="020B0903060703020204" pitchFamily="34" charset="77"/>
              </a:rPr>
              <a:t>Milanesi</a:t>
            </a:r>
            <a:r>
              <a:rPr lang="en-US" sz="1800" dirty="0">
                <a:latin typeface="Britannic Bold" panose="020B0903060703020204" pitchFamily="34" charset="77"/>
              </a:rPr>
              <a:t>, L., &amp; </a:t>
            </a:r>
            <a:r>
              <a:rPr lang="en-US" sz="1800" dirty="0" err="1">
                <a:latin typeface="Britannic Bold" panose="020B0903060703020204" pitchFamily="34" charset="77"/>
              </a:rPr>
              <a:t>Mosca</a:t>
            </a:r>
            <a:r>
              <a:rPr lang="en-US" sz="1800" dirty="0">
                <a:latin typeface="Britannic Bold" panose="020B0903060703020204" pitchFamily="34" charset="77"/>
              </a:rPr>
              <a:t>, E. (2020). Network diffusion promotes the integrative 	analysis of multiple omics. </a:t>
            </a:r>
            <a:r>
              <a:rPr lang="en-US" sz="1800" i="1" dirty="0">
                <a:latin typeface="Britannic Bold" panose="020B0903060703020204" pitchFamily="34" charset="77"/>
              </a:rPr>
              <a:t>Frontiers in Genetics</a:t>
            </a:r>
            <a:r>
              <a:rPr lang="en-US" sz="1800" dirty="0">
                <a:latin typeface="Britannic Bold" panose="020B0903060703020204" pitchFamily="34" charset="77"/>
              </a:rPr>
              <a:t>, </a:t>
            </a:r>
            <a:r>
              <a:rPr lang="en-US" sz="1800" i="1" dirty="0">
                <a:latin typeface="Britannic Bold" panose="020B0903060703020204" pitchFamily="34" charset="77"/>
              </a:rPr>
              <a:t>11</a:t>
            </a:r>
            <a:r>
              <a:rPr lang="en-US" sz="1800" dirty="0">
                <a:latin typeface="Britannic Bold" panose="020B0903060703020204" pitchFamily="34" charset="77"/>
              </a:rPr>
              <a:t>, 106.</a:t>
            </a:r>
          </a:p>
          <a:p>
            <a:pPr algn="just"/>
            <a:r>
              <a:rPr lang="en-US" sz="1800" dirty="0">
                <a:latin typeface="Britannic Bold" panose="020B0903060703020204" pitchFamily="34" charset="77"/>
              </a:rPr>
              <a:t>Di </a:t>
            </a:r>
            <a:r>
              <a:rPr lang="en-US" sz="1800" dirty="0" err="1">
                <a:latin typeface="Britannic Bold" panose="020B0903060703020204" pitchFamily="34" charset="77"/>
              </a:rPr>
              <a:t>Nanni</a:t>
            </a:r>
            <a:r>
              <a:rPr lang="en-US" sz="1800" dirty="0">
                <a:latin typeface="Britannic Bold" panose="020B0903060703020204" pitchFamily="34" charset="77"/>
              </a:rPr>
              <a:t>, N., Gnocchi, M., Moscatelli, M., </a:t>
            </a:r>
            <a:r>
              <a:rPr lang="en-US" sz="1800" dirty="0" err="1">
                <a:latin typeface="Britannic Bold" panose="020B0903060703020204" pitchFamily="34" charset="77"/>
              </a:rPr>
              <a:t>Milanesi</a:t>
            </a:r>
            <a:r>
              <a:rPr lang="en-US" sz="1800" dirty="0">
                <a:latin typeface="Britannic Bold" panose="020B0903060703020204" pitchFamily="34" charset="77"/>
              </a:rPr>
              <a:t>, L., &amp; </a:t>
            </a:r>
            <a:r>
              <a:rPr lang="en-US" sz="1800" dirty="0" err="1">
                <a:latin typeface="Britannic Bold" panose="020B0903060703020204" pitchFamily="34" charset="77"/>
              </a:rPr>
              <a:t>Mosca</a:t>
            </a:r>
            <a:r>
              <a:rPr lang="en-US" sz="1800" dirty="0">
                <a:latin typeface="Britannic Bold" panose="020B0903060703020204" pitchFamily="34" charset="77"/>
              </a:rPr>
              <a:t>, E. (2020). Gene relevance based on 	multiple evidences in complex networks. </a:t>
            </a:r>
            <a:r>
              <a:rPr lang="en-US" sz="1800" i="1" dirty="0">
                <a:latin typeface="Britannic Bold" panose="020B0903060703020204" pitchFamily="34" charset="77"/>
              </a:rPr>
              <a:t>Bioinformatics</a:t>
            </a:r>
            <a:r>
              <a:rPr lang="en-US" sz="1800" dirty="0">
                <a:latin typeface="Britannic Bold" panose="020B0903060703020204" pitchFamily="34" charset="77"/>
              </a:rPr>
              <a:t>, </a:t>
            </a:r>
            <a:r>
              <a:rPr lang="en-US" sz="1800" i="1" dirty="0">
                <a:latin typeface="Britannic Bold" panose="020B0903060703020204" pitchFamily="34" charset="77"/>
              </a:rPr>
              <a:t>36</a:t>
            </a:r>
            <a:r>
              <a:rPr lang="en-US" sz="1800" dirty="0">
                <a:latin typeface="Britannic Bold" panose="020B0903060703020204" pitchFamily="34" charset="77"/>
              </a:rPr>
              <a:t>(3), 865-871.</a:t>
            </a:r>
          </a:p>
          <a:p>
            <a:pPr algn="just"/>
            <a:r>
              <a:rPr lang="en-US" sz="1800" dirty="0" err="1">
                <a:latin typeface="Britannic Bold" panose="020B0903060703020204" pitchFamily="34" charset="77"/>
              </a:rPr>
              <a:t>Gwinner</a:t>
            </a:r>
            <a:r>
              <a:rPr lang="en-US" sz="1800" dirty="0">
                <a:latin typeface="Britannic Bold" panose="020B0903060703020204" pitchFamily="34" charset="77"/>
              </a:rPr>
              <a:t>, F., </a:t>
            </a:r>
            <a:r>
              <a:rPr lang="en-US" sz="1800" dirty="0" err="1">
                <a:latin typeface="Britannic Bold" panose="020B0903060703020204" pitchFamily="34" charset="77"/>
              </a:rPr>
              <a:t>Boulday</a:t>
            </a:r>
            <a:r>
              <a:rPr lang="en-US" sz="1800" dirty="0">
                <a:latin typeface="Britannic Bold" panose="020B0903060703020204" pitchFamily="34" charset="77"/>
              </a:rPr>
              <a:t>, G., </a:t>
            </a:r>
            <a:r>
              <a:rPr lang="en-US" sz="1800" dirty="0" err="1">
                <a:latin typeface="Britannic Bold" panose="020B0903060703020204" pitchFamily="34" charset="77"/>
              </a:rPr>
              <a:t>Vandiedonck</a:t>
            </a:r>
            <a:r>
              <a:rPr lang="en-US" sz="1800" dirty="0">
                <a:latin typeface="Britannic Bold" panose="020B0903060703020204" pitchFamily="34" charset="77"/>
              </a:rPr>
              <a:t>, C., </a:t>
            </a:r>
            <a:r>
              <a:rPr lang="en-US" sz="1800" dirty="0" err="1">
                <a:latin typeface="Britannic Bold" panose="020B0903060703020204" pitchFamily="34" charset="77"/>
              </a:rPr>
              <a:t>Arnould</a:t>
            </a:r>
            <a:r>
              <a:rPr lang="en-US" sz="1800" dirty="0">
                <a:latin typeface="Britannic Bold" panose="020B0903060703020204" pitchFamily="34" charset="77"/>
              </a:rPr>
              <a:t>, M., Cardoso, C., </a:t>
            </a:r>
            <a:r>
              <a:rPr lang="en-US" sz="1800" dirty="0" err="1">
                <a:latin typeface="Britannic Bold" panose="020B0903060703020204" pitchFamily="34" charset="77"/>
              </a:rPr>
              <a:t>Nikolayeva</a:t>
            </a:r>
            <a:r>
              <a:rPr lang="en-US" sz="1800" dirty="0">
                <a:latin typeface="Britannic Bold" panose="020B0903060703020204" pitchFamily="34" charset="77"/>
              </a:rPr>
              <a:t>, I., ... &amp; </a:t>
            </a:r>
            <a:r>
              <a:rPr lang="en-US" sz="1800" dirty="0" err="1">
                <a:latin typeface="Britannic Bold" panose="020B0903060703020204" pitchFamily="34" charset="77"/>
              </a:rPr>
              <a:t>Schwikowski</a:t>
            </a:r>
            <a:r>
              <a:rPr lang="en-US" sz="1800" dirty="0">
                <a:latin typeface="Britannic Bold" panose="020B0903060703020204" pitchFamily="34" charset="77"/>
              </a:rPr>
              <a:t>, B. 	(2017). Network-based analysis of omics data: The LEAN method. Bioinformatics, 33(5), 701-709.</a:t>
            </a:r>
          </a:p>
          <a:p>
            <a:pPr algn="just"/>
            <a:endParaRPr lang="en-US" sz="1800" dirty="0">
              <a:latin typeface="Britannic Bold" panose="020B0903060703020204" pitchFamily="34" charset="77"/>
            </a:endParaRPr>
          </a:p>
          <a:p>
            <a:pPr algn="just"/>
            <a:endParaRPr lang="en-US" sz="1800" dirty="0">
              <a:latin typeface="Britannic Bold" panose="020B0903060703020204" pitchFamily="34" charset="77"/>
            </a:endParaRPr>
          </a:p>
          <a:p>
            <a:pPr algn="just"/>
            <a:endParaRPr lang="en-US" sz="1800" dirty="0">
              <a:latin typeface="Britannic Bold" panose="020B09030607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38324737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t="-84000" b="-8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CE2B36D-6C22-B147-9D98-83D74BBA4838}"/>
              </a:ext>
            </a:extLst>
          </p:cNvPr>
          <p:cNvSpPr/>
          <p:nvPr/>
        </p:nvSpPr>
        <p:spPr>
          <a:xfrm>
            <a:off x="11597047" y="6354680"/>
            <a:ext cx="4667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37</a:t>
            </a:r>
            <a:endParaRPr lang="en-US" dirty="0">
              <a:solidFill>
                <a:srgbClr val="350F1B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F11349B-EFCD-6947-AA1E-2328D26744F8}"/>
              </a:ext>
            </a:extLst>
          </p:cNvPr>
          <p:cNvSpPr txBox="1">
            <a:spLocks/>
          </p:cNvSpPr>
          <p:nvPr/>
        </p:nvSpPr>
        <p:spPr>
          <a:xfrm>
            <a:off x="537729" y="-1556607"/>
            <a:ext cx="5558271" cy="31003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7200" b="1" spc="600" dirty="0">
                <a:solidFill>
                  <a:srgbClr val="FF594C"/>
                </a:solidFill>
                <a:latin typeface="Impact" panose="020B0806030902050204" pitchFamily="34" charset="0"/>
              </a:rPr>
              <a:t>References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3945114-6050-A74A-97E2-AAC2C50778C3}"/>
              </a:ext>
            </a:extLst>
          </p:cNvPr>
          <p:cNvSpPr txBox="1">
            <a:spLocks/>
          </p:cNvSpPr>
          <p:nvPr/>
        </p:nvSpPr>
        <p:spPr>
          <a:xfrm>
            <a:off x="620859" y="-1480919"/>
            <a:ext cx="2773505" cy="31003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7200" b="1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0DC1222-B012-7C4C-93A8-B5DE04A3F6C2}"/>
              </a:ext>
            </a:extLst>
          </p:cNvPr>
          <p:cNvSpPr/>
          <p:nvPr/>
        </p:nvSpPr>
        <p:spPr>
          <a:xfrm>
            <a:off x="11334214" y="0"/>
            <a:ext cx="567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ToC</a:t>
            </a:r>
            <a:endParaRPr lang="en-US" dirty="0">
              <a:solidFill>
                <a:srgbClr val="350F1B"/>
              </a:solidFill>
            </a:endParaRP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456E752E-CCDF-2142-A992-35F73763EC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7934" y="1638736"/>
            <a:ext cx="11116131" cy="4419600"/>
          </a:xfrm>
        </p:spPr>
        <p:txBody>
          <a:bodyPr>
            <a:noAutofit/>
          </a:bodyPr>
          <a:lstStyle/>
          <a:p>
            <a:pPr algn="just"/>
            <a:r>
              <a:rPr lang="en-US" sz="1800" dirty="0" err="1">
                <a:latin typeface="Britannic Bold" panose="020B0903060703020204" pitchFamily="34" charset="77"/>
              </a:rPr>
              <a:t>Manoli</a:t>
            </a:r>
            <a:r>
              <a:rPr lang="en-US" sz="1800" dirty="0">
                <a:latin typeface="Britannic Bold" panose="020B0903060703020204" pitchFamily="34" charset="77"/>
              </a:rPr>
              <a:t> T, </a:t>
            </a:r>
            <a:r>
              <a:rPr lang="en-US" sz="1800" dirty="0" err="1">
                <a:latin typeface="Britannic Bold" panose="020B0903060703020204" pitchFamily="34" charset="77"/>
              </a:rPr>
              <a:t>Gretz</a:t>
            </a:r>
            <a:r>
              <a:rPr lang="en-US" sz="1800" dirty="0">
                <a:latin typeface="Britannic Bold" panose="020B0903060703020204" pitchFamily="34" charset="77"/>
              </a:rPr>
              <a:t> N, </a:t>
            </a:r>
            <a:r>
              <a:rPr lang="en-US" sz="1800" dirty="0" err="1">
                <a:latin typeface="Britannic Bold" panose="020B0903060703020204" pitchFamily="34" charset="77"/>
              </a:rPr>
              <a:t>Gröne</a:t>
            </a:r>
            <a:r>
              <a:rPr lang="en-US" sz="1800" dirty="0">
                <a:latin typeface="Britannic Bold" panose="020B0903060703020204" pitchFamily="34" charset="77"/>
              </a:rPr>
              <a:t> HJ, </a:t>
            </a:r>
            <a:r>
              <a:rPr lang="en-US" sz="1800" dirty="0" err="1">
                <a:latin typeface="Britannic Bold" panose="020B0903060703020204" pitchFamily="34" charset="77"/>
              </a:rPr>
              <a:t>Kenzelmann</a:t>
            </a:r>
            <a:r>
              <a:rPr lang="en-US" sz="1800" dirty="0">
                <a:latin typeface="Britannic Bold" panose="020B0903060703020204" pitchFamily="34" charset="77"/>
              </a:rPr>
              <a:t> M, </a:t>
            </a:r>
            <a:r>
              <a:rPr lang="en-US" sz="1800" dirty="0" err="1">
                <a:latin typeface="Britannic Bold" panose="020B0903060703020204" pitchFamily="34" charset="77"/>
              </a:rPr>
              <a:t>Eils</a:t>
            </a:r>
            <a:r>
              <a:rPr lang="en-US" sz="1800" dirty="0">
                <a:latin typeface="Britannic Bold" panose="020B0903060703020204" pitchFamily="34" charset="77"/>
              </a:rPr>
              <a:t> R, </a:t>
            </a:r>
            <a:r>
              <a:rPr lang="en-US" sz="1800" dirty="0" err="1">
                <a:latin typeface="Britannic Bold" panose="020B0903060703020204" pitchFamily="34" charset="77"/>
              </a:rPr>
              <a:t>Brors</a:t>
            </a:r>
            <a:r>
              <a:rPr lang="en-US" sz="1800" dirty="0">
                <a:latin typeface="Britannic Bold" panose="020B0903060703020204" pitchFamily="34" charset="77"/>
              </a:rPr>
              <a:t> B. Group testing for pathway analysis improves 	comparability of different microarray datasets. 2006; 22(20):2500.</a:t>
            </a:r>
          </a:p>
          <a:p>
            <a:pPr algn="just"/>
            <a:r>
              <a:rPr lang="en-US" sz="1800" dirty="0" err="1">
                <a:latin typeface="Britannic Bold" panose="020B0903060703020204" pitchFamily="34" charset="77"/>
              </a:rPr>
              <a:t>Nikolayeva</a:t>
            </a:r>
            <a:r>
              <a:rPr lang="en-US" sz="1800" dirty="0">
                <a:latin typeface="Britannic Bold" panose="020B0903060703020204" pitchFamily="34" charset="77"/>
              </a:rPr>
              <a:t>, I., </a:t>
            </a:r>
            <a:r>
              <a:rPr lang="en-US" sz="1800" dirty="0" err="1">
                <a:latin typeface="Britannic Bold" panose="020B0903060703020204" pitchFamily="34" charset="77"/>
              </a:rPr>
              <a:t>Guitart</a:t>
            </a:r>
            <a:r>
              <a:rPr lang="en-US" sz="1800" dirty="0">
                <a:latin typeface="Britannic Bold" panose="020B0903060703020204" pitchFamily="34" charset="77"/>
              </a:rPr>
              <a:t> </a:t>
            </a:r>
            <a:r>
              <a:rPr lang="en-US" sz="1800" dirty="0" err="1">
                <a:latin typeface="Britannic Bold" panose="020B0903060703020204" pitchFamily="34" charset="77"/>
              </a:rPr>
              <a:t>Pla</a:t>
            </a:r>
            <a:r>
              <a:rPr lang="en-US" sz="1800" dirty="0">
                <a:latin typeface="Britannic Bold" panose="020B0903060703020204" pitchFamily="34" charset="77"/>
              </a:rPr>
              <a:t>, O., </a:t>
            </a:r>
            <a:r>
              <a:rPr lang="en-US" sz="1800" dirty="0" err="1">
                <a:latin typeface="Britannic Bold" panose="020B0903060703020204" pitchFamily="34" charset="77"/>
              </a:rPr>
              <a:t>Schwikowski</a:t>
            </a:r>
            <a:r>
              <a:rPr lang="en-US" sz="1800" dirty="0">
                <a:latin typeface="Britannic Bold" panose="020B0903060703020204" pitchFamily="34" charset="77"/>
              </a:rPr>
              <a:t>, B. (2018). Network module identification—a widespread 	theoretical bias and best practices. </a:t>
            </a:r>
            <a:r>
              <a:rPr lang="en-US" sz="1800" i="1" dirty="0">
                <a:latin typeface="Britannic Bold" panose="020B0903060703020204" pitchFamily="34" charset="77"/>
              </a:rPr>
              <a:t>Methods</a:t>
            </a:r>
            <a:r>
              <a:rPr lang="en-US" sz="1800" dirty="0">
                <a:latin typeface="Britannic Bold" panose="020B0903060703020204" pitchFamily="34" charset="77"/>
              </a:rPr>
              <a:t> 132, 19–25. </a:t>
            </a:r>
            <a:r>
              <a:rPr lang="en-US" sz="1800" dirty="0" err="1">
                <a:latin typeface="Britannic Bold" panose="020B0903060703020204" pitchFamily="34" charset="77"/>
              </a:rPr>
              <a:t>doi</a:t>
            </a:r>
            <a:r>
              <a:rPr lang="en-US" sz="1800" dirty="0">
                <a:latin typeface="Britannic Bold" panose="020B0903060703020204" pitchFamily="34" charset="77"/>
              </a:rPr>
              <a:t>: 10.1016/j.ymeth.2017.08.008</a:t>
            </a:r>
          </a:p>
          <a:p>
            <a:pPr algn="just"/>
            <a:r>
              <a:rPr lang="en-US" sz="1800" dirty="0">
                <a:latin typeface="Britannic Bold" panose="020B0903060703020204" pitchFamily="34" charset="77"/>
              </a:rPr>
              <a:t>Rappaport, N., </a:t>
            </a:r>
            <a:r>
              <a:rPr lang="en-US" sz="1800" dirty="0" err="1">
                <a:latin typeface="Britannic Bold" panose="020B0903060703020204" pitchFamily="34" charset="77"/>
              </a:rPr>
              <a:t>Twik</a:t>
            </a:r>
            <a:r>
              <a:rPr lang="en-US" sz="1800" dirty="0">
                <a:latin typeface="Britannic Bold" panose="020B0903060703020204" pitchFamily="34" charset="77"/>
              </a:rPr>
              <a:t>, M., </a:t>
            </a:r>
            <a:r>
              <a:rPr lang="en-US" sz="1800" dirty="0" err="1">
                <a:latin typeface="Britannic Bold" panose="020B0903060703020204" pitchFamily="34" charset="77"/>
              </a:rPr>
              <a:t>Plaschkes</a:t>
            </a:r>
            <a:r>
              <a:rPr lang="en-US" sz="1800" dirty="0">
                <a:latin typeface="Britannic Bold" panose="020B0903060703020204" pitchFamily="34" charset="77"/>
              </a:rPr>
              <a:t>, I., </a:t>
            </a:r>
            <a:r>
              <a:rPr lang="en-US" sz="1800" dirty="0" err="1">
                <a:latin typeface="Britannic Bold" panose="020B0903060703020204" pitchFamily="34" charset="77"/>
              </a:rPr>
              <a:t>Nudel</a:t>
            </a:r>
            <a:r>
              <a:rPr lang="en-US" sz="1800" dirty="0">
                <a:latin typeface="Britannic Bold" panose="020B0903060703020204" pitchFamily="34" charset="77"/>
              </a:rPr>
              <a:t>, R., </a:t>
            </a:r>
            <a:r>
              <a:rPr lang="en-US" sz="1800" dirty="0" err="1">
                <a:latin typeface="Britannic Bold" panose="020B0903060703020204" pitchFamily="34" charset="77"/>
              </a:rPr>
              <a:t>Iny</a:t>
            </a:r>
            <a:r>
              <a:rPr lang="en-US" sz="1800" dirty="0">
                <a:latin typeface="Britannic Bold" panose="020B0903060703020204" pitchFamily="34" charset="77"/>
              </a:rPr>
              <a:t> Stein, T., Levitt, J., ... &amp; Lancet, D. (2017). </a:t>
            </a:r>
            <a:r>
              <a:rPr lang="en-US" sz="1800" dirty="0" err="1">
                <a:latin typeface="Britannic Bold" panose="020B0903060703020204" pitchFamily="34" charset="77"/>
              </a:rPr>
              <a:t>MalaCards</a:t>
            </a:r>
            <a:r>
              <a:rPr lang="en-US" sz="1800" dirty="0">
                <a:latin typeface="Britannic Bold" panose="020B0903060703020204" pitchFamily="34" charset="77"/>
              </a:rPr>
              <a:t>: 	an amalgamated human disease compendium with diverse clinical and genetic annotation and 	structured search. </a:t>
            </a:r>
            <a:r>
              <a:rPr lang="en-US" sz="1800" i="1" dirty="0">
                <a:latin typeface="Britannic Bold" panose="020B0903060703020204" pitchFamily="34" charset="77"/>
              </a:rPr>
              <a:t>Nucleic acids research</a:t>
            </a:r>
            <a:r>
              <a:rPr lang="en-US" sz="1800" dirty="0">
                <a:latin typeface="Britannic Bold" panose="020B0903060703020204" pitchFamily="34" charset="77"/>
              </a:rPr>
              <a:t>, </a:t>
            </a:r>
            <a:r>
              <a:rPr lang="en-US" sz="1800" i="1" dirty="0">
                <a:latin typeface="Britannic Bold" panose="020B0903060703020204" pitchFamily="34" charset="77"/>
              </a:rPr>
              <a:t>45</a:t>
            </a:r>
            <a:r>
              <a:rPr lang="en-US" sz="1800" dirty="0">
                <a:latin typeface="Britannic Bold" panose="020B0903060703020204" pitchFamily="34" charset="77"/>
              </a:rPr>
              <a:t>(D1), D877-D887. </a:t>
            </a:r>
          </a:p>
          <a:p>
            <a:pPr algn="just"/>
            <a:r>
              <a:rPr lang="en-US" sz="1800" dirty="0">
                <a:latin typeface="Britannic Bold" panose="020B0903060703020204" pitchFamily="34" charset="77"/>
              </a:rPr>
              <a:t>Ritchie ME, </a:t>
            </a:r>
            <a:r>
              <a:rPr lang="en-US" sz="1800" dirty="0" err="1">
                <a:latin typeface="Britannic Bold" panose="020B0903060703020204" pitchFamily="34" charset="77"/>
              </a:rPr>
              <a:t>Phipson</a:t>
            </a:r>
            <a:r>
              <a:rPr lang="en-US" sz="1800" dirty="0">
                <a:latin typeface="Britannic Bold" panose="020B0903060703020204" pitchFamily="34" charset="77"/>
              </a:rPr>
              <a:t> B, Wu D, Hu Y, Law CW, Shi W, Smyth GK. </a:t>
            </a:r>
            <a:r>
              <a:rPr lang="en-US" sz="1800" dirty="0" err="1">
                <a:latin typeface="Britannic Bold" panose="020B0903060703020204" pitchFamily="34" charset="77"/>
              </a:rPr>
              <a:t>limma</a:t>
            </a:r>
            <a:r>
              <a:rPr lang="en-US" sz="1800" dirty="0">
                <a:latin typeface="Britannic Bold" panose="020B0903060703020204" pitchFamily="34" charset="77"/>
              </a:rPr>
              <a:t> powers differential expression 	analyses for RNA-sequencing and microarray studies. Nucleic Acids Res. 2015; 43(7):e47.</a:t>
            </a:r>
          </a:p>
          <a:p>
            <a:pPr algn="just"/>
            <a:r>
              <a:rPr lang="en-US" sz="1800" dirty="0">
                <a:latin typeface="Britannic Bold" panose="020B0903060703020204" pitchFamily="34" charset="77"/>
              </a:rPr>
              <a:t>Shah, S. D., &amp; Braun, R. (2019). </a:t>
            </a:r>
            <a:r>
              <a:rPr lang="en-US" sz="1800" dirty="0" err="1">
                <a:latin typeface="Britannic Bold" panose="020B0903060703020204" pitchFamily="34" charset="77"/>
              </a:rPr>
              <a:t>GeneSurrounder</a:t>
            </a:r>
            <a:r>
              <a:rPr lang="en-US" sz="1800" dirty="0">
                <a:latin typeface="Britannic Bold" panose="020B0903060703020204" pitchFamily="34" charset="77"/>
              </a:rPr>
              <a:t>: network-based identification of disease genes in 	expression data. </a:t>
            </a:r>
            <a:r>
              <a:rPr lang="en-US" sz="1800" i="1" dirty="0">
                <a:latin typeface="Britannic Bold" panose="020B0903060703020204" pitchFamily="34" charset="77"/>
              </a:rPr>
              <a:t>BMC bioinformatics</a:t>
            </a:r>
            <a:r>
              <a:rPr lang="en-US" sz="1800" dirty="0">
                <a:latin typeface="Britannic Bold" panose="020B0903060703020204" pitchFamily="34" charset="77"/>
              </a:rPr>
              <a:t>, </a:t>
            </a:r>
            <a:r>
              <a:rPr lang="en-US" sz="1800" i="1" dirty="0">
                <a:latin typeface="Britannic Bold" panose="020B0903060703020204" pitchFamily="34" charset="77"/>
              </a:rPr>
              <a:t>20</a:t>
            </a:r>
            <a:r>
              <a:rPr lang="en-US" sz="1800" dirty="0">
                <a:latin typeface="Britannic Bold" panose="020B0903060703020204" pitchFamily="34" charset="77"/>
              </a:rPr>
              <a:t>(1), 1-12.</a:t>
            </a:r>
          </a:p>
          <a:p>
            <a:pPr algn="just"/>
            <a:r>
              <a:rPr lang="en-US" sz="1800" dirty="0">
                <a:latin typeface="Britannic Bold" panose="020B0903060703020204" pitchFamily="34" charset="77"/>
              </a:rPr>
              <a:t>Tomczak, K., </a:t>
            </a:r>
            <a:r>
              <a:rPr lang="en-US" sz="1800" dirty="0" err="1">
                <a:latin typeface="Britannic Bold" panose="020B0903060703020204" pitchFamily="34" charset="77"/>
              </a:rPr>
              <a:t>Czerwińska</a:t>
            </a:r>
            <a:r>
              <a:rPr lang="en-US" sz="1800" dirty="0">
                <a:latin typeface="Britannic Bold" panose="020B0903060703020204" pitchFamily="34" charset="77"/>
              </a:rPr>
              <a:t>, P., &amp; </a:t>
            </a:r>
            <a:r>
              <a:rPr lang="en-US" sz="1800" dirty="0" err="1">
                <a:latin typeface="Britannic Bold" panose="020B0903060703020204" pitchFamily="34" charset="77"/>
              </a:rPr>
              <a:t>Wiznerowicz</a:t>
            </a:r>
            <a:r>
              <a:rPr lang="en-US" sz="1800" dirty="0">
                <a:latin typeface="Britannic Bold" panose="020B0903060703020204" pitchFamily="34" charset="77"/>
              </a:rPr>
              <a:t>, M. (2015). The Cancer Genome Atlas (TCGA): an immeasurable 	source of knowledge. </a:t>
            </a:r>
            <a:r>
              <a:rPr lang="en-US" sz="1800" i="1" dirty="0">
                <a:latin typeface="Britannic Bold" panose="020B0903060703020204" pitchFamily="34" charset="77"/>
              </a:rPr>
              <a:t>Contemporary oncology (Poznan, Poland)</a:t>
            </a:r>
            <a:r>
              <a:rPr lang="en-US" sz="1800" dirty="0">
                <a:latin typeface="Britannic Bold" panose="020B0903060703020204" pitchFamily="34" charset="77"/>
              </a:rPr>
              <a:t>, </a:t>
            </a:r>
            <a:r>
              <a:rPr lang="en-US" sz="1800" i="1" dirty="0">
                <a:latin typeface="Britannic Bold" panose="020B0903060703020204" pitchFamily="34" charset="77"/>
              </a:rPr>
              <a:t>19</a:t>
            </a:r>
            <a:r>
              <a:rPr lang="en-US" sz="1800" dirty="0">
                <a:latin typeface="Britannic Bold" panose="020B0903060703020204" pitchFamily="34" charset="77"/>
              </a:rPr>
              <a:t>(1A), A68–A77. 	https://doi.org/10.5114/wo.2014.47136 </a:t>
            </a:r>
          </a:p>
          <a:p>
            <a:pPr algn="just"/>
            <a:r>
              <a:rPr lang="en-US" sz="1800" dirty="0">
                <a:latin typeface="Britannic Bold" panose="020B0903060703020204" pitchFamily="34" charset="77"/>
              </a:rPr>
              <a:t>Ulgen, E., </a:t>
            </a:r>
            <a:r>
              <a:rPr lang="en-US" sz="1800" dirty="0" err="1">
                <a:latin typeface="Britannic Bold" panose="020B0903060703020204" pitchFamily="34" charset="77"/>
              </a:rPr>
              <a:t>Ozisik</a:t>
            </a:r>
            <a:r>
              <a:rPr lang="en-US" sz="1800" dirty="0">
                <a:latin typeface="Britannic Bold" panose="020B0903060703020204" pitchFamily="34" charset="77"/>
              </a:rPr>
              <a:t>, O., &amp; </a:t>
            </a:r>
            <a:r>
              <a:rPr lang="en-US" sz="1800" dirty="0" err="1">
                <a:latin typeface="Britannic Bold" panose="020B0903060703020204" pitchFamily="34" charset="77"/>
              </a:rPr>
              <a:t>Sezerman</a:t>
            </a:r>
            <a:r>
              <a:rPr lang="en-US" sz="1800" dirty="0">
                <a:latin typeface="Britannic Bold" panose="020B0903060703020204" pitchFamily="34" charset="77"/>
              </a:rPr>
              <a:t>, O. U. (2019). </a:t>
            </a:r>
            <a:r>
              <a:rPr lang="en-US" sz="1800" dirty="0" err="1">
                <a:latin typeface="Britannic Bold" panose="020B0903060703020204" pitchFamily="34" charset="77"/>
              </a:rPr>
              <a:t>pathfindR</a:t>
            </a:r>
            <a:r>
              <a:rPr lang="en-US" sz="1800" dirty="0">
                <a:latin typeface="Britannic Bold" panose="020B0903060703020204" pitchFamily="34" charset="77"/>
              </a:rPr>
              <a:t>: an R package for comprehensive identification 	of enriched pathways in omics data through active subnetworks. </a:t>
            </a:r>
            <a:r>
              <a:rPr lang="en-US" sz="1800" i="1" dirty="0">
                <a:latin typeface="Britannic Bold" panose="020B0903060703020204" pitchFamily="34" charset="77"/>
              </a:rPr>
              <a:t>Frontiers in genetics</a:t>
            </a:r>
            <a:r>
              <a:rPr lang="en-US" sz="1800" dirty="0">
                <a:latin typeface="Britannic Bold" panose="020B0903060703020204" pitchFamily="34" charset="77"/>
              </a:rPr>
              <a:t>, 858. </a:t>
            </a:r>
          </a:p>
          <a:p>
            <a:pPr algn="just"/>
            <a:endParaRPr lang="en-US" sz="1800" dirty="0">
              <a:latin typeface="Britannic Bold" panose="020B09030607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9720310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0109"/>
            <a:lum/>
          </a:blip>
          <a:srcRect/>
          <a:stretch>
            <a:fillRect t="-84000" b="-8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B05B-EE0F-7E42-951B-15074D3816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69003" y="877456"/>
            <a:ext cx="9010649" cy="3100387"/>
          </a:xfrm>
        </p:spPr>
        <p:txBody>
          <a:bodyPr>
            <a:normAutofit/>
          </a:bodyPr>
          <a:lstStyle/>
          <a:p>
            <a:r>
              <a:rPr lang="en-US" sz="7200" b="1" dirty="0">
                <a:solidFill>
                  <a:srgbClr val="FF594C"/>
                </a:solidFill>
                <a:latin typeface="Impact" panose="020B0806030902050204" pitchFamily="34" charset="0"/>
              </a:rPr>
              <a:t>Thank You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0FB1289A-3ADA-E841-8B89-CCB80CE1AFDE}"/>
              </a:ext>
            </a:extLst>
          </p:cNvPr>
          <p:cNvSpPr txBox="1">
            <a:spLocks/>
          </p:cNvSpPr>
          <p:nvPr/>
        </p:nvSpPr>
        <p:spPr>
          <a:xfrm>
            <a:off x="1472710" y="922665"/>
            <a:ext cx="9010649" cy="31003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7200" b="1" dirty="0">
                <a:solidFill>
                  <a:srgbClr val="FFD2C9"/>
                </a:solidFill>
                <a:latin typeface="Impact" panose="020B0806030902050204" pitchFamily="34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1486231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t="-84000" b="-8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EE1C4CE-7E83-0B47-834D-55C6644AE6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7725" y="2119602"/>
            <a:ext cx="10912187" cy="4419744"/>
          </a:xfrm>
        </p:spPr>
        <p:txBody>
          <a:bodyPr>
            <a:normAutofit/>
          </a:bodyPr>
          <a:lstStyle/>
          <a:p>
            <a:pPr algn="l"/>
            <a:r>
              <a:rPr lang="en-US" sz="2800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- Differential Expression Analysis (DEA) does not take into account interactions </a:t>
            </a:r>
            <a:r>
              <a:rPr lang="en-US" sz="2800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  <a:sym typeface="Wingdings" pitchFamily="2" charset="2"/>
              </a:rPr>
              <a:t> missed multi-gene interactions  poor </a:t>
            </a:r>
            <a:r>
              <a:rPr lang="en-US" sz="2800" b="1" dirty="0" err="1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  <a:sym typeface="Wingdings" pitchFamily="2" charset="2"/>
              </a:rPr>
              <a:t>consesus</a:t>
            </a:r>
            <a:endParaRPr lang="en-US" sz="2800" b="1" dirty="0">
              <a:solidFill>
                <a:srgbClr val="350F1B"/>
              </a:solidFill>
              <a:latin typeface="Britannic Bold" panose="020B0903060703020204" pitchFamily="34" charset="77"/>
              <a:cs typeface="Angsana New" panose="02020603050405020304" pitchFamily="18" charset="-34"/>
            </a:endParaRPr>
          </a:p>
          <a:p>
            <a:pPr algn="l"/>
            <a:endParaRPr lang="en-US" sz="2800" b="1" dirty="0">
              <a:solidFill>
                <a:srgbClr val="350F1B"/>
              </a:solidFill>
              <a:latin typeface="Britannic Bold" panose="020B0903060703020204" pitchFamily="34" charset="77"/>
              <a:cs typeface="Angsana New" panose="02020603050405020304" pitchFamily="18" charset="-34"/>
            </a:endParaRPr>
          </a:p>
          <a:p>
            <a:pPr algn="l"/>
            <a:r>
              <a:rPr lang="en-US" sz="2800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- Recent methods use to network to take into account gene-gene connections</a:t>
            </a:r>
          </a:p>
          <a:p>
            <a:pPr algn="l"/>
            <a:endParaRPr lang="en-US" sz="2800" b="1" dirty="0">
              <a:solidFill>
                <a:srgbClr val="350F1B"/>
              </a:solidFill>
              <a:latin typeface="Britannic Bold" panose="020B0903060703020204" pitchFamily="34" charset="77"/>
              <a:cs typeface="Angsana New" panose="02020603050405020304" pitchFamily="18" charset="-34"/>
            </a:endParaRPr>
          </a:p>
          <a:p>
            <a:pPr algn="l"/>
            <a:r>
              <a:rPr lang="en-US" sz="2800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- Interactive and network nature of biological systems and encouraged interest in identifying functional gene modules</a:t>
            </a:r>
            <a:endParaRPr lang="en-US" sz="2800" b="1" dirty="0">
              <a:solidFill>
                <a:srgbClr val="350F1B"/>
              </a:solidFill>
              <a:latin typeface="Britannic Bold" panose="020B0903060703020204" pitchFamily="34" charset="77"/>
              <a:cs typeface="Angsana New" panose="02020603050405020304" pitchFamily="18" charset="-34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CE2B36D-6C22-B147-9D98-83D74BBA4838}"/>
              </a:ext>
            </a:extLst>
          </p:cNvPr>
          <p:cNvSpPr/>
          <p:nvPr/>
        </p:nvSpPr>
        <p:spPr>
          <a:xfrm>
            <a:off x="11597047" y="6354680"/>
            <a:ext cx="3257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4</a:t>
            </a:r>
            <a:endParaRPr lang="en-US" dirty="0">
              <a:solidFill>
                <a:srgbClr val="350F1B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F11349B-EFCD-6947-AA1E-2328D26744F8}"/>
              </a:ext>
            </a:extLst>
          </p:cNvPr>
          <p:cNvSpPr txBox="1">
            <a:spLocks/>
          </p:cNvSpPr>
          <p:nvPr/>
        </p:nvSpPr>
        <p:spPr>
          <a:xfrm>
            <a:off x="537729" y="-1556607"/>
            <a:ext cx="6048422" cy="31003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7200" b="1" spc="600" dirty="0">
                <a:solidFill>
                  <a:srgbClr val="FF594C"/>
                </a:solidFill>
                <a:latin typeface="Impact" panose="020B0806030902050204" pitchFamily="34" charset="0"/>
              </a:rPr>
              <a:t>BACKGROUND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3945114-6050-A74A-97E2-AAC2C50778C3}"/>
              </a:ext>
            </a:extLst>
          </p:cNvPr>
          <p:cNvSpPr txBox="1">
            <a:spLocks/>
          </p:cNvSpPr>
          <p:nvPr/>
        </p:nvSpPr>
        <p:spPr>
          <a:xfrm>
            <a:off x="620859" y="-1480919"/>
            <a:ext cx="2773505" cy="31003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7200" b="1" dirty="0">
              <a:solidFill>
                <a:srgbClr val="FF594C"/>
              </a:solidFill>
              <a:latin typeface="Impact" panose="020B080603090205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0DC1222-B012-7C4C-93A8-B5DE04A3F6C2}"/>
              </a:ext>
            </a:extLst>
          </p:cNvPr>
          <p:cNvSpPr/>
          <p:nvPr/>
        </p:nvSpPr>
        <p:spPr>
          <a:xfrm>
            <a:off x="11334214" y="0"/>
            <a:ext cx="567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ToC</a:t>
            </a:r>
            <a:endParaRPr lang="en-US" dirty="0">
              <a:solidFill>
                <a:srgbClr val="350F1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55898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0000"/>
            <a:lum/>
          </a:blip>
          <a:srcRect/>
          <a:stretch>
            <a:fillRect t="-84000" b="-8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B05B-EE0F-7E42-951B-15074D3816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60348" y="791225"/>
            <a:ext cx="3119871" cy="3100387"/>
          </a:xfrm>
        </p:spPr>
        <p:txBody>
          <a:bodyPr>
            <a:normAutofit/>
          </a:bodyPr>
          <a:lstStyle/>
          <a:p>
            <a:pPr algn="l"/>
            <a:r>
              <a:rPr lang="en-US" sz="7200" b="1" dirty="0">
                <a:solidFill>
                  <a:srgbClr val="FF594C"/>
                </a:solidFill>
                <a:latin typeface="Impact" panose="020B0806030902050204" pitchFamily="34" charset="0"/>
              </a:rPr>
              <a:t>LEAN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0FB1289A-3ADA-E841-8B89-CCB80CE1AFDE}"/>
              </a:ext>
            </a:extLst>
          </p:cNvPr>
          <p:cNvSpPr txBox="1">
            <a:spLocks/>
          </p:cNvSpPr>
          <p:nvPr/>
        </p:nvSpPr>
        <p:spPr>
          <a:xfrm>
            <a:off x="4943478" y="866913"/>
            <a:ext cx="2773505" cy="31003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7200" b="1" dirty="0">
                <a:solidFill>
                  <a:srgbClr val="FFD2C9"/>
                </a:solidFill>
                <a:latin typeface="Impact" panose="020B0806030902050204" pitchFamily="34" charset="0"/>
              </a:rPr>
              <a:t>LEAN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CE2B36D-6C22-B147-9D98-83D74BBA4838}"/>
              </a:ext>
            </a:extLst>
          </p:cNvPr>
          <p:cNvSpPr/>
          <p:nvPr/>
        </p:nvSpPr>
        <p:spPr>
          <a:xfrm>
            <a:off x="11597047" y="6354680"/>
            <a:ext cx="3257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594C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5</a:t>
            </a:r>
            <a:endParaRPr lang="en-US" dirty="0">
              <a:solidFill>
                <a:srgbClr val="FF594C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5B5C1C3-AAAD-A843-AE81-0C1D91E3EDA1}"/>
              </a:ext>
            </a:extLst>
          </p:cNvPr>
          <p:cNvSpPr/>
          <p:nvPr/>
        </p:nvSpPr>
        <p:spPr>
          <a:xfrm>
            <a:off x="11630930" y="6382390"/>
            <a:ext cx="3257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D2C9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5</a:t>
            </a:r>
            <a:endParaRPr lang="en-US" dirty="0">
              <a:solidFill>
                <a:srgbClr val="FFD2C9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FD145FB-E2CB-9840-978B-6AA9491BED06}"/>
              </a:ext>
            </a:extLst>
          </p:cNvPr>
          <p:cNvSpPr/>
          <p:nvPr/>
        </p:nvSpPr>
        <p:spPr>
          <a:xfrm>
            <a:off x="11334214" y="0"/>
            <a:ext cx="567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>
                <a:solidFill>
                  <a:srgbClr val="FFD2C9"/>
                </a:solidFill>
                <a:latin typeface="Britannic Bold" panose="020B0903060703020204" pitchFamily="34" charset="77"/>
                <a:cs typeface="Angsana New" panose="02020603050405020304" pitchFamily="18" charset="-34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ToC</a:t>
            </a:r>
            <a:endParaRPr lang="en-US" dirty="0">
              <a:solidFill>
                <a:srgbClr val="FFD2C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79369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scatter chart&#10;&#10;Description automatically generated">
            <a:extLst>
              <a:ext uri="{FF2B5EF4-FFF2-40B4-BE49-F238E27FC236}">
                <a16:creationId xmlns:a16="http://schemas.microsoft.com/office/drawing/2014/main" id="{BF8838AE-FAE8-D949-B030-84C4C48816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910" y="369332"/>
            <a:ext cx="6716272" cy="2199579"/>
          </a:xfrm>
          <a:prstGeom prst="rect">
            <a:avLst/>
          </a:prstGeom>
        </p:spPr>
      </p:pic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FD8BCB41-C20B-3E48-BBE7-C784AA5C83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0286" y="1"/>
            <a:ext cx="3737608" cy="6858000"/>
          </a:xfrm>
          <a:prstGeom prst="rect">
            <a:avLst/>
          </a:prstGeo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3F0ED86F-A375-3546-B1D7-F0ABFC5451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7086" y="2387600"/>
            <a:ext cx="5283200" cy="1041400"/>
          </a:xfrm>
          <a:prstGeom prst="rect">
            <a:avLst/>
          </a:prstGeom>
        </p:spPr>
      </p:pic>
      <p:pic>
        <p:nvPicPr>
          <p:cNvPr id="9" name="Picture 8" descr="A picture containing text&#10;&#10;Description automatically generated">
            <a:extLst>
              <a:ext uri="{FF2B5EF4-FFF2-40B4-BE49-F238E27FC236}">
                <a16:creationId xmlns:a16="http://schemas.microsoft.com/office/drawing/2014/main" id="{E86C9BF4-077C-B741-B702-0305C749EC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4786" y="3203122"/>
            <a:ext cx="4635500" cy="660400"/>
          </a:xfrm>
          <a:prstGeom prst="rect">
            <a:avLst/>
          </a:prstGeom>
        </p:spPr>
      </p:pic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230516EB-D499-EF42-85DA-1AF2A71705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80656" y="3737005"/>
            <a:ext cx="4838700" cy="6604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3586188-F4CC-8F4F-897D-DF7BEF5C075A}"/>
              </a:ext>
            </a:extLst>
          </p:cNvPr>
          <p:cNvSpPr/>
          <p:nvPr/>
        </p:nvSpPr>
        <p:spPr>
          <a:xfrm>
            <a:off x="11597047" y="6354680"/>
            <a:ext cx="3257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6</a:t>
            </a:r>
            <a:endParaRPr lang="en-US" dirty="0">
              <a:solidFill>
                <a:srgbClr val="350F1B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991CCE4-1E8D-4D4F-8818-BC8E4E22C28F}"/>
              </a:ext>
            </a:extLst>
          </p:cNvPr>
          <p:cNvSpPr/>
          <p:nvPr/>
        </p:nvSpPr>
        <p:spPr>
          <a:xfrm>
            <a:off x="11334214" y="0"/>
            <a:ext cx="567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ToC</a:t>
            </a:r>
            <a:endParaRPr lang="en-US" dirty="0">
              <a:solidFill>
                <a:srgbClr val="350F1B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36C125F-10BB-2542-9D98-FB8387200229}"/>
              </a:ext>
            </a:extLst>
          </p:cNvPr>
          <p:cNvSpPr/>
          <p:nvPr/>
        </p:nvSpPr>
        <p:spPr>
          <a:xfrm>
            <a:off x="761904" y="4665079"/>
            <a:ext cx="33528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Advantage: </a:t>
            </a:r>
          </a:p>
          <a:p>
            <a:r>
              <a:rPr lang="en-US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Interpretability, less statistical bias</a:t>
            </a:r>
          </a:p>
          <a:p>
            <a:r>
              <a:rPr lang="en-US" b="1" dirty="0">
                <a:solidFill>
                  <a:srgbClr val="FF0000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Disadvantage: </a:t>
            </a:r>
          </a:p>
          <a:p>
            <a:r>
              <a:rPr lang="en-US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Does not consider neighbors at R &gt;= 1, singe-omics</a:t>
            </a:r>
          </a:p>
        </p:txBody>
      </p:sp>
    </p:spTree>
    <p:extLst>
      <p:ext uri="{BB962C8B-B14F-4D97-AF65-F5344CB8AC3E}">
        <p14:creationId xmlns:p14="http://schemas.microsoft.com/office/powerpoint/2010/main" val="7740651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0000"/>
            <a:lum/>
          </a:blip>
          <a:srcRect/>
          <a:stretch>
            <a:fillRect t="-84000" b="-8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B05B-EE0F-7E42-951B-15074D3816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09591" y="971334"/>
            <a:ext cx="4089688" cy="3100387"/>
          </a:xfrm>
        </p:spPr>
        <p:txBody>
          <a:bodyPr>
            <a:normAutofit/>
          </a:bodyPr>
          <a:lstStyle/>
          <a:p>
            <a:pPr algn="l"/>
            <a:r>
              <a:rPr lang="en-US" sz="7200" b="1" dirty="0" err="1">
                <a:solidFill>
                  <a:srgbClr val="FF594C"/>
                </a:solidFill>
                <a:latin typeface="Impact" panose="020B0806030902050204" pitchFamily="34" charset="0"/>
              </a:rPr>
              <a:t>PathFindR</a:t>
            </a:r>
            <a:endParaRPr lang="en-US" sz="7200" b="1" dirty="0">
              <a:solidFill>
                <a:srgbClr val="FF594C"/>
              </a:solidFill>
              <a:latin typeface="Impact" panose="020B0806030902050204" pitchFamily="34" charset="0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0FB1289A-3ADA-E841-8B89-CCB80CE1AFDE}"/>
              </a:ext>
            </a:extLst>
          </p:cNvPr>
          <p:cNvSpPr txBox="1">
            <a:spLocks/>
          </p:cNvSpPr>
          <p:nvPr/>
        </p:nvSpPr>
        <p:spPr>
          <a:xfrm>
            <a:off x="4092721" y="1047022"/>
            <a:ext cx="4006558" cy="31003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7200" b="1" dirty="0" err="1">
                <a:solidFill>
                  <a:srgbClr val="FFD2C9"/>
                </a:solidFill>
                <a:latin typeface="Impact" panose="020B0806030902050204" pitchFamily="34" charset="0"/>
              </a:rPr>
              <a:t>PathFindR</a:t>
            </a:r>
            <a:endParaRPr lang="en-US" sz="7200" b="1" dirty="0">
              <a:solidFill>
                <a:srgbClr val="FFD2C9"/>
              </a:solidFill>
              <a:latin typeface="Impact" panose="020B080603090205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CE2B36D-6C22-B147-9D98-83D74BBA4838}"/>
              </a:ext>
            </a:extLst>
          </p:cNvPr>
          <p:cNvSpPr/>
          <p:nvPr/>
        </p:nvSpPr>
        <p:spPr>
          <a:xfrm>
            <a:off x="11597047" y="6354680"/>
            <a:ext cx="3257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594C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7</a:t>
            </a:r>
            <a:endParaRPr lang="en-US" dirty="0">
              <a:solidFill>
                <a:srgbClr val="FF594C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5B5C1C3-AAAD-A843-AE81-0C1D91E3EDA1}"/>
              </a:ext>
            </a:extLst>
          </p:cNvPr>
          <p:cNvSpPr/>
          <p:nvPr/>
        </p:nvSpPr>
        <p:spPr>
          <a:xfrm>
            <a:off x="11630930" y="6382390"/>
            <a:ext cx="3257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D2C9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7</a:t>
            </a:r>
            <a:endParaRPr lang="en-US" dirty="0">
              <a:solidFill>
                <a:srgbClr val="FFD2C9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80A0D82-72B3-964F-8D91-94631460C958}"/>
              </a:ext>
            </a:extLst>
          </p:cNvPr>
          <p:cNvSpPr/>
          <p:nvPr/>
        </p:nvSpPr>
        <p:spPr>
          <a:xfrm>
            <a:off x="11334214" y="0"/>
            <a:ext cx="567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>
                <a:solidFill>
                  <a:srgbClr val="FFD2C9"/>
                </a:solidFill>
                <a:latin typeface="Britannic Bold" panose="020B0903060703020204" pitchFamily="34" charset="77"/>
                <a:cs typeface="Angsana New" panose="02020603050405020304" pitchFamily="18" charset="-34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ToC</a:t>
            </a:r>
            <a:endParaRPr lang="en-US" dirty="0">
              <a:solidFill>
                <a:srgbClr val="FFD2C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68097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9D2957CD-A03F-4A57-BB3C-288187A428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6373" y="2032648"/>
            <a:ext cx="8917663" cy="4083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8D07D97-312C-4508-AC1B-A62C00B8E2ED}"/>
              </a:ext>
            </a:extLst>
          </p:cNvPr>
          <p:cNvSpPr txBox="1"/>
          <p:nvPr/>
        </p:nvSpPr>
        <p:spPr>
          <a:xfrm>
            <a:off x="390615" y="2694109"/>
            <a:ext cx="168262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i="0" dirty="0">
                <a:solidFill>
                  <a:srgbClr val="FF0000"/>
                </a:solidFill>
                <a:effectLst/>
                <a:latin typeface="+mj-lt"/>
              </a:rPr>
              <a:t>Gene Sets for Enrichment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4056E3-0C9A-4588-9CE3-37EB10074C05}"/>
              </a:ext>
            </a:extLst>
          </p:cNvPr>
          <p:cNvSpPr txBox="1"/>
          <p:nvPr/>
        </p:nvSpPr>
        <p:spPr>
          <a:xfrm>
            <a:off x="8888799" y="826810"/>
            <a:ext cx="1363683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400" b="1" i="0" dirty="0">
                <a:solidFill>
                  <a:srgbClr val="000000"/>
                </a:solidFill>
                <a:effectLst/>
                <a:highlight>
                  <a:srgbClr val="9BD5D5"/>
                </a:highlight>
                <a:latin typeface="Open Sans" panose="020B0606030504020204" pitchFamily="34" charset="0"/>
              </a:rPr>
              <a:t>Filtering Enriched Terms by Adjusted-p Values</a:t>
            </a:r>
            <a:br>
              <a:rPr lang="en-US" sz="1400" dirty="0">
                <a:highlight>
                  <a:srgbClr val="9BD5D5"/>
                </a:highlight>
              </a:rPr>
            </a:br>
            <a:endParaRPr lang="en-US" sz="1400" dirty="0">
              <a:highlight>
                <a:srgbClr val="9BD5D5"/>
              </a:highlight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29D0BD3-67BD-450B-8585-CEC47F618DEC}"/>
              </a:ext>
            </a:extLst>
          </p:cNvPr>
          <p:cNvSpPr txBox="1"/>
          <p:nvPr/>
        </p:nvSpPr>
        <p:spPr>
          <a:xfrm>
            <a:off x="133256" y="4145014"/>
            <a:ext cx="2957088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400" b="0" i="0" dirty="0">
                <a:solidFill>
                  <a:schemeClr val="accent5">
                    <a:lumMod val="75000"/>
                  </a:schemeClr>
                </a:solidFill>
                <a:effectLst/>
                <a:highlight>
                  <a:srgbClr val="00FFFF"/>
                </a:highlight>
                <a:latin typeface="Open Sans" panose="020B0606030504020204" pitchFamily="34" charset="0"/>
              </a:rPr>
              <a:t>Note: The active-subnetwork-oriented enrichment analyses can be performed on any gene sets (biological pathways, gene ontology terms, transcription factor target genes, miRNA target genes etc.). The available gene sets in </a:t>
            </a:r>
            <a:r>
              <a:rPr lang="en-US" sz="1400" b="0" i="0" dirty="0" err="1">
                <a:solidFill>
                  <a:schemeClr val="accent5">
                    <a:lumMod val="75000"/>
                  </a:schemeClr>
                </a:solidFill>
                <a:effectLst/>
                <a:highlight>
                  <a:srgbClr val="00FFFF"/>
                </a:highlight>
                <a:latin typeface="Open Sans" panose="020B0606030504020204" pitchFamily="34" charset="0"/>
              </a:rPr>
              <a:t>pathfindR</a:t>
            </a:r>
            <a:r>
              <a:rPr lang="en-US" sz="1400" b="0" i="0" dirty="0">
                <a:solidFill>
                  <a:schemeClr val="accent5">
                    <a:lumMod val="75000"/>
                  </a:schemeClr>
                </a:solidFill>
                <a:effectLst/>
                <a:highlight>
                  <a:srgbClr val="00FFFF"/>
                </a:highlight>
                <a:latin typeface="Open Sans" panose="020B0606030504020204" pitchFamily="34" charset="0"/>
              </a:rPr>
              <a:t> are “KEGG”, “Reactome”, “</a:t>
            </a:r>
            <a:r>
              <a:rPr lang="en-US" sz="1400" b="0" i="0" dirty="0" err="1">
                <a:solidFill>
                  <a:schemeClr val="accent5">
                    <a:lumMod val="75000"/>
                  </a:schemeClr>
                </a:solidFill>
                <a:effectLst/>
                <a:highlight>
                  <a:srgbClr val="00FFFF"/>
                </a:highlight>
                <a:latin typeface="Open Sans" panose="020B0606030504020204" pitchFamily="34" charset="0"/>
              </a:rPr>
              <a:t>BioCarta</a:t>
            </a:r>
            <a:r>
              <a:rPr lang="en-US" sz="1400" b="0" i="0" dirty="0">
                <a:solidFill>
                  <a:schemeClr val="accent5">
                    <a:lumMod val="75000"/>
                  </a:schemeClr>
                </a:solidFill>
                <a:effectLst/>
                <a:highlight>
                  <a:srgbClr val="00FFFF"/>
                </a:highlight>
                <a:latin typeface="Open Sans" panose="020B0606030504020204" pitchFamily="34" charset="0"/>
              </a:rPr>
              <a:t>”, “GO-All”, “GO-BP”, “GO-CC” and “GO-MF”</a:t>
            </a:r>
            <a:endParaRPr lang="en-US" sz="1400" dirty="0">
              <a:solidFill>
                <a:schemeClr val="accent5">
                  <a:lumMod val="75000"/>
                </a:schemeClr>
              </a:solidFill>
              <a:highlight>
                <a:srgbClr val="00FFFF"/>
              </a:highlight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C360D25-7D21-466F-A7A6-07D03B56B945}"/>
              </a:ext>
            </a:extLst>
          </p:cNvPr>
          <p:cNvSpPr txBox="1"/>
          <p:nvPr/>
        </p:nvSpPr>
        <p:spPr>
          <a:xfrm>
            <a:off x="3144665" y="593876"/>
            <a:ext cx="3070539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b="0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Open Sans" panose="020B0606030504020204" pitchFamily="34" charset="0"/>
              </a:rPr>
              <a:t>Currently, there are three algorithms implemented in </a:t>
            </a:r>
            <a:r>
              <a:rPr lang="en-US" sz="1200" b="0" i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Open Sans" panose="020B0606030504020204" pitchFamily="34" charset="0"/>
              </a:rPr>
              <a:t>pathfindR</a:t>
            </a:r>
            <a:r>
              <a:rPr lang="en-US" sz="1200" b="0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Open Sans" panose="020B0606030504020204" pitchFamily="34" charset="0"/>
              </a:rPr>
              <a:t> for active subnetwork search: </a:t>
            </a:r>
            <a:r>
              <a:rPr lang="en-US" sz="1200" b="1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Open Sans" panose="020B0606030504020204" pitchFamily="34" charset="0"/>
              </a:rPr>
              <a:t>Greedy Algorithm </a:t>
            </a:r>
            <a:r>
              <a:rPr lang="en-US" sz="1200" b="0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Open Sans" panose="020B0606030504020204" pitchFamily="34" charset="0"/>
              </a:rPr>
              <a:t>(default, based on </a:t>
            </a:r>
            <a:r>
              <a:rPr lang="en-US" sz="1200" b="0" i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Open Sans" panose="020B0606030504020204" pitchFamily="34" charset="0"/>
              </a:rPr>
              <a:t>Ideker</a:t>
            </a:r>
            <a:r>
              <a:rPr lang="en-US" sz="1200" b="0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Open Sans" panose="020B0606030504020204" pitchFamily="34" charset="0"/>
              </a:rPr>
              <a:t> et al. </a:t>
            </a:r>
            <a:r>
              <a:rPr lang="en-US" sz="1200" b="0" i="0" u="none" strike="noStrike" baseline="30000" dirty="0">
                <a:solidFill>
                  <a:srgbClr val="0033DD"/>
                </a:solidFill>
                <a:effectLst/>
                <a:highlight>
                  <a:srgbClr val="FFFF00"/>
                </a:highlight>
                <a:latin typeface="Open Sans" panose="020B0606030504020204" pitchFamily="34" charset="0"/>
                <a:hlinkClick r:id="rId3"/>
              </a:rPr>
              <a:t>2</a:t>
            </a:r>
            <a:r>
              <a:rPr lang="en-US" sz="1200" b="0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Open Sans" panose="020B0606030504020204" pitchFamily="34" charset="0"/>
              </a:rPr>
              <a:t>), </a:t>
            </a:r>
            <a:r>
              <a:rPr lang="en-US" sz="1200" b="1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Open Sans" panose="020B0606030504020204" pitchFamily="34" charset="0"/>
              </a:rPr>
              <a:t>Simulated Annealing Algorithm</a:t>
            </a:r>
            <a:r>
              <a:rPr lang="en-US" sz="1200" b="0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Open Sans" panose="020B0606030504020204" pitchFamily="34" charset="0"/>
              </a:rPr>
              <a:t> (based on </a:t>
            </a:r>
            <a:r>
              <a:rPr lang="en-US" sz="1200" b="0" i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Open Sans" panose="020B0606030504020204" pitchFamily="34" charset="0"/>
              </a:rPr>
              <a:t>Ideker</a:t>
            </a:r>
            <a:r>
              <a:rPr lang="en-US" sz="1200" b="0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Open Sans" panose="020B0606030504020204" pitchFamily="34" charset="0"/>
              </a:rPr>
              <a:t> et al. </a:t>
            </a:r>
            <a:r>
              <a:rPr lang="en-US" sz="1200" b="0" i="0" u="none" strike="noStrike" baseline="30000" dirty="0">
                <a:solidFill>
                  <a:srgbClr val="0033DD"/>
                </a:solidFill>
                <a:effectLst/>
                <a:highlight>
                  <a:srgbClr val="FFFF00"/>
                </a:highlight>
                <a:latin typeface="Open Sans" panose="020B0606030504020204" pitchFamily="34" charset="0"/>
                <a:hlinkClick r:id="rId4"/>
              </a:rPr>
              <a:t>3</a:t>
            </a:r>
            <a:r>
              <a:rPr lang="en-US" sz="1200" b="0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Open Sans" panose="020B0606030504020204" pitchFamily="34" charset="0"/>
              </a:rPr>
              <a:t>) and </a:t>
            </a:r>
            <a:r>
              <a:rPr lang="en-US" sz="1200" b="1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Open Sans" panose="020B0606030504020204" pitchFamily="34" charset="0"/>
              </a:rPr>
              <a:t>Genetic Algorithm </a:t>
            </a:r>
            <a:r>
              <a:rPr lang="en-US" sz="1200" b="0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Open Sans" panose="020B0606030504020204" pitchFamily="34" charset="0"/>
              </a:rPr>
              <a:t>(based on </a:t>
            </a:r>
            <a:r>
              <a:rPr lang="en-US" sz="1200" b="0" i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Open Sans" panose="020B0606030504020204" pitchFamily="34" charset="0"/>
              </a:rPr>
              <a:t>Ozisik</a:t>
            </a:r>
            <a:r>
              <a:rPr lang="en-US" sz="1200" b="0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Open Sans" panose="020B0606030504020204" pitchFamily="34" charset="0"/>
              </a:rPr>
              <a:t> et al. </a:t>
            </a:r>
            <a:r>
              <a:rPr lang="en-US" sz="1200" b="0" i="0" u="none" strike="noStrike" baseline="30000" dirty="0">
                <a:solidFill>
                  <a:srgbClr val="0033DD"/>
                </a:solidFill>
                <a:effectLst/>
                <a:highlight>
                  <a:srgbClr val="FFFF00"/>
                </a:highlight>
                <a:latin typeface="Open Sans" panose="020B0606030504020204" pitchFamily="34" charset="0"/>
                <a:hlinkClick r:id="rId5"/>
              </a:rPr>
              <a:t>4</a:t>
            </a:r>
            <a:r>
              <a:rPr lang="en-US" sz="1200" b="0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Open Sans" panose="020B0606030504020204" pitchFamily="34" charset="0"/>
              </a:rPr>
              <a:t>).</a:t>
            </a:r>
            <a:br>
              <a:rPr lang="en-US" sz="1600" b="0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Open Sans" panose="020B0606030504020204" pitchFamily="34" charset="0"/>
              </a:rPr>
            </a:br>
            <a:endParaRPr lang="en-US" sz="1600" dirty="0">
              <a:highlight>
                <a:srgbClr val="FFFF00"/>
              </a:highlight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D8AD9CA-3706-468C-A0F6-31E2FC74DA1F}"/>
              </a:ext>
            </a:extLst>
          </p:cNvPr>
          <p:cNvSpPr/>
          <p:nvPr/>
        </p:nvSpPr>
        <p:spPr>
          <a:xfrm>
            <a:off x="3539905" y="2032648"/>
            <a:ext cx="2154725" cy="556643"/>
          </a:xfrm>
          <a:prstGeom prst="rect">
            <a:avLst/>
          </a:prstGeom>
          <a:solidFill>
            <a:srgbClr val="FFFF00">
              <a:alpha val="1882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56834B4-B6DC-4804-982C-361CD80B2F1B}"/>
              </a:ext>
            </a:extLst>
          </p:cNvPr>
          <p:cNvSpPr/>
          <p:nvPr/>
        </p:nvSpPr>
        <p:spPr>
          <a:xfrm>
            <a:off x="8614562" y="2032648"/>
            <a:ext cx="1427430" cy="556643"/>
          </a:xfrm>
          <a:prstGeom prst="rect">
            <a:avLst/>
          </a:prstGeom>
          <a:solidFill>
            <a:srgbClr val="9BD5D5">
              <a:alpha val="38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0DA9BD7-4E5B-45ED-BF71-4C4B8A0DFF85}"/>
              </a:ext>
            </a:extLst>
          </p:cNvPr>
          <p:cNvSpPr txBox="1"/>
          <p:nvPr/>
        </p:nvSpPr>
        <p:spPr>
          <a:xfrm>
            <a:off x="6200403" y="464629"/>
            <a:ext cx="1872180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 dirty="0">
                <a:solidFill>
                  <a:srgbClr val="000000"/>
                </a:solidFill>
                <a:effectLst/>
                <a:highlight>
                  <a:srgbClr val="00FFFF"/>
                </a:highlight>
                <a:latin typeface="Open Sans" panose="020B0606030504020204" pitchFamily="34" charset="0"/>
              </a:rPr>
              <a:t>The resulting active subnetworks are then filtered based on their scores and the number of significant genes they contain</a:t>
            </a:r>
            <a:endParaRPr lang="en-US" sz="1400" dirty="0">
              <a:highlight>
                <a:srgbClr val="00FFFF"/>
              </a:highlight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BCDC7C5-49B5-4D3D-AED0-43FBCC5631E9}"/>
              </a:ext>
            </a:extLst>
          </p:cNvPr>
          <p:cNvSpPr/>
          <p:nvPr/>
        </p:nvSpPr>
        <p:spPr>
          <a:xfrm>
            <a:off x="6096000" y="2065067"/>
            <a:ext cx="1427430" cy="524224"/>
          </a:xfrm>
          <a:prstGeom prst="rect">
            <a:avLst/>
          </a:prstGeom>
          <a:solidFill>
            <a:srgbClr val="00B0F0">
              <a:alpha val="3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2132030-9507-E644-AA66-09CB0CA09BF7}"/>
              </a:ext>
            </a:extLst>
          </p:cNvPr>
          <p:cNvSpPr/>
          <p:nvPr/>
        </p:nvSpPr>
        <p:spPr>
          <a:xfrm>
            <a:off x="11334214" y="0"/>
            <a:ext cx="567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ToC</a:t>
            </a:r>
            <a:endParaRPr lang="en-US" dirty="0">
              <a:solidFill>
                <a:srgbClr val="350F1B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5F00BD0-6BA7-EF46-9368-CE38999DAF80}"/>
              </a:ext>
            </a:extLst>
          </p:cNvPr>
          <p:cNvSpPr/>
          <p:nvPr/>
        </p:nvSpPr>
        <p:spPr>
          <a:xfrm>
            <a:off x="11597047" y="6354680"/>
            <a:ext cx="3257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8</a:t>
            </a:r>
            <a:endParaRPr lang="en-US" dirty="0">
              <a:solidFill>
                <a:srgbClr val="350F1B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C718776-0E0A-0C40-98BE-9AE19B0B4675}"/>
              </a:ext>
            </a:extLst>
          </p:cNvPr>
          <p:cNvSpPr/>
          <p:nvPr/>
        </p:nvSpPr>
        <p:spPr>
          <a:xfrm>
            <a:off x="275058" y="1016693"/>
            <a:ext cx="33528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b="1" dirty="0">
              <a:solidFill>
                <a:srgbClr val="350F1B"/>
              </a:solidFill>
              <a:latin typeface="Britannic Bold" panose="020B0903060703020204" pitchFamily="34" charset="77"/>
              <a:cs typeface="Angsana New" panose="02020603050405020304" pitchFamily="18" charset="-34"/>
            </a:endParaRPr>
          </a:p>
          <a:p>
            <a:r>
              <a:rPr lang="en-US" b="1" dirty="0">
                <a:solidFill>
                  <a:srgbClr val="FF0000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Disadvantage: </a:t>
            </a:r>
          </a:p>
          <a:p>
            <a:r>
              <a:rPr lang="en-US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Informativeness, statistical bias</a:t>
            </a:r>
          </a:p>
        </p:txBody>
      </p:sp>
    </p:spTree>
    <p:extLst>
      <p:ext uri="{BB962C8B-B14F-4D97-AF65-F5344CB8AC3E}">
        <p14:creationId xmlns:p14="http://schemas.microsoft.com/office/powerpoint/2010/main" val="1862345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ADB10D3-184E-4F0D-98C8-7BDFB945BF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5421" y="369332"/>
            <a:ext cx="9341157" cy="380088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1318922-F524-EC44-8D97-CDB05A7224E5}"/>
              </a:ext>
            </a:extLst>
          </p:cNvPr>
          <p:cNvSpPr/>
          <p:nvPr/>
        </p:nvSpPr>
        <p:spPr>
          <a:xfrm>
            <a:off x="11334214" y="0"/>
            <a:ext cx="567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ToC</a:t>
            </a:r>
            <a:endParaRPr lang="en-US" dirty="0">
              <a:solidFill>
                <a:srgbClr val="350F1B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D407B91-1FF3-D342-99F0-52EAABAB82F3}"/>
              </a:ext>
            </a:extLst>
          </p:cNvPr>
          <p:cNvSpPr/>
          <p:nvPr/>
        </p:nvSpPr>
        <p:spPr>
          <a:xfrm>
            <a:off x="11597047" y="6354680"/>
            <a:ext cx="3257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9</a:t>
            </a:r>
            <a:endParaRPr lang="en-US" dirty="0">
              <a:solidFill>
                <a:srgbClr val="350F1B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1E9843B-C500-3E48-B884-8BA237C55635}"/>
              </a:ext>
            </a:extLst>
          </p:cNvPr>
          <p:cNvSpPr/>
          <p:nvPr/>
        </p:nvSpPr>
        <p:spPr>
          <a:xfrm>
            <a:off x="4644071" y="4457343"/>
            <a:ext cx="33528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Advantage: </a:t>
            </a:r>
          </a:p>
          <a:p>
            <a:r>
              <a:rPr lang="en-US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Considers R &gt;= 1</a:t>
            </a:r>
          </a:p>
          <a:p>
            <a:endParaRPr lang="en-US" b="1" dirty="0">
              <a:solidFill>
                <a:srgbClr val="350F1B"/>
              </a:solidFill>
              <a:latin typeface="Britannic Bold" panose="020B0903060703020204" pitchFamily="34" charset="77"/>
              <a:cs typeface="Angsana New" panose="02020603050405020304" pitchFamily="18" charset="-34"/>
            </a:endParaRPr>
          </a:p>
          <a:p>
            <a:r>
              <a:rPr lang="en-US" b="1" dirty="0">
                <a:solidFill>
                  <a:srgbClr val="FF0000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Disadvantage: </a:t>
            </a:r>
          </a:p>
          <a:p>
            <a:r>
              <a:rPr lang="en-US" b="1" dirty="0">
                <a:solidFill>
                  <a:srgbClr val="350F1B"/>
                </a:solidFill>
                <a:latin typeface="Britannic Bold" panose="020B0903060703020204" pitchFamily="34" charset="77"/>
                <a:cs typeface="Angsana New" panose="02020603050405020304" pitchFamily="18" charset="-34"/>
              </a:rPr>
              <a:t>Does not consider Decay, user-defined R, single-omics</a:t>
            </a:r>
          </a:p>
        </p:txBody>
      </p:sp>
    </p:spTree>
    <p:extLst>
      <p:ext uri="{BB962C8B-B14F-4D97-AF65-F5344CB8AC3E}">
        <p14:creationId xmlns:p14="http://schemas.microsoft.com/office/powerpoint/2010/main" val="33023683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539</TotalTime>
  <Words>2068</Words>
  <Application>Microsoft Office PowerPoint</Application>
  <PresentationFormat>Widescreen</PresentationFormat>
  <Paragraphs>287</Paragraphs>
  <Slides>38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6" baseType="lpstr">
      <vt:lpstr>Arial</vt:lpstr>
      <vt:lpstr>Britannic Bold</vt:lpstr>
      <vt:lpstr>Calibri</vt:lpstr>
      <vt:lpstr>Calibri Light</vt:lpstr>
      <vt:lpstr>Cambria Math</vt:lpstr>
      <vt:lpstr>Impact</vt:lpstr>
      <vt:lpstr>Open Sans</vt:lpstr>
      <vt:lpstr>Office Theme</vt:lpstr>
      <vt:lpstr>Multi-Omics Enrichment Analysis Protocol</vt:lpstr>
      <vt:lpstr>Table of Contents</vt:lpstr>
      <vt:lpstr>BACKGROUND</vt:lpstr>
      <vt:lpstr>PowerPoint Presentation</vt:lpstr>
      <vt:lpstr>LEAN</vt:lpstr>
      <vt:lpstr>PowerPoint Presentation</vt:lpstr>
      <vt:lpstr>PathFindR</vt:lpstr>
      <vt:lpstr>PowerPoint Presentation</vt:lpstr>
      <vt:lpstr>PowerPoint Presentation</vt:lpstr>
      <vt:lpstr>GeneSurrounder</vt:lpstr>
      <vt:lpstr>PowerPoint Presentation</vt:lpstr>
      <vt:lpstr>PowerPoint Presentation</vt:lpstr>
      <vt:lpstr>DMFIND</vt:lpstr>
      <vt:lpstr>PowerPoint Presentation</vt:lpstr>
      <vt:lpstr>mND</vt:lpstr>
      <vt:lpstr>Fig. 1. Flowchart of the analysis pipeline with mND. (1) Network-diffusion is applied to the original dataset, ...</vt:lpstr>
      <vt:lpstr>PowerPoint Presentation</vt:lpstr>
      <vt:lpstr>Protocol</vt:lpstr>
      <vt:lpstr>PowerPoint Presentation</vt:lpstr>
      <vt:lpstr>PowerPoint Presentation</vt:lpstr>
      <vt:lpstr>PowerPoint Presentation</vt:lpstr>
      <vt:lpstr>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Local Enrichment Analysis</dc:title>
  <dc:creator>Ghadi El Hasbani</dc:creator>
  <cp:lastModifiedBy>Bilal Hamdanieh</cp:lastModifiedBy>
  <cp:revision>195</cp:revision>
  <dcterms:created xsi:type="dcterms:W3CDTF">2022-04-02T07:06:53Z</dcterms:created>
  <dcterms:modified xsi:type="dcterms:W3CDTF">2022-04-26T13:20:54Z</dcterms:modified>
</cp:coreProperties>
</file>